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61"/>
  </p:notesMasterIdLst>
  <p:sldIdLst>
    <p:sldId id="288" r:id="rId5"/>
    <p:sldId id="331" r:id="rId6"/>
    <p:sldId id="293" r:id="rId7"/>
    <p:sldId id="324" r:id="rId8"/>
    <p:sldId id="325" r:id="rId9"/>
    <p:sldId id="322" r:id="rId10"/>
    <p:sldId id="323" r:id="rId11"/>
    <p:sldId id="329" r:id="rId12"/>
    <p:sldId id="328" r:id="rId13"/>
    <p:sldId id="327" r:id="rId14"/>
    <p:sldId id="330" r:id="rId15"/>
    <p:sldId id="332" r:id="rId16"/>
    <p:sldId id="333" r:id="rId17"/>
    <p:sldId id="334" r:id="rId18"/>
    <p:sldId id="335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3FF"/>
    <a:srgbClr val="CCDCEE"/>
    <a:srgbClr val="6797CC"/>
    <a:srgbClr val="FFCDCD"/>
    <a:srgbClr val="C1FFDD"/>
    <a:srgbClr val="69D8FF"/>
    <a:srgbClr val="FF9933"/>
    <a:srgbClr val="FCA68E"/>
    <a:srgbClr val="A3FFCD"/>
    <a:srgbClr val="4B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1" autoAdjust="0"/>
    <p:restoredTop sz="94581" autoAdjust="0"/>
  </p:normalViewPr>
  <p:slideViewPr>
    <p:cSldViewPr>
      <p:cViewPr varScale="1">
        <p:scale>
          <a:sx n="58" d="100"/>
          <a:sy n="58" d="100"/>
        </p:scale>
        <p:origin x="90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DF5EF38-D066-4C4A-8E97-7F3402F1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804FD6-E14F-4194-A115-61E87A92D452}" type="slidenum">
              <a:rPr lang="en-US" altLang="en-US" sz="1200">
                <a:latin typeface="Arial" charset="0"/>
              </a:rPr>
              <a:pPr/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5568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DC2BFB-5626-4BAB-8C4A-F27C2E41272C}" type="slidenum">
              <a:rPr lang="en-US" altLang="en-US" sz="1200">
                <a:latin typeface="Arial" charset="0"/>
              </a:rPr>
              <a:pPr/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870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947623-45DF-404E-9D52-F14350C8F4F7}" type="slidenum">
              <a:rPr lang="en-US" altLang="en-US" sz="1200">
                <a:latin typeface="Arial" charset="0"/>
              </a:rPr>
              <a:pPr/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41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7BEF7F-5AA6-4BF5-B024-24DF0DE370CD}" type="slidenum">
              <a:rPr lang="en-US" altLang="en-US" sz="1200">
                <a:latin typeface="Arial" charset="0"/>
              </a:rPr>
              <a:pPr/>
              <a:t>35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610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5ECA71-5522-4AED-AF2C-53DF1F061D4C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9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68A41E-A3EB-4E34-BA7E-BEFD5B0A9CBF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8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E7BC91-1AEC-43C9-93D4-4309697243BE}" type="slidenum">
              <a:rPr lang="en-US" altLang="en-US" sz="120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46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F0CDE7-C9F4-4DBD-80AE-05B0397F1864}" type="slidenum">
              <a:rPr lang="en-US" altLang="en-US" sz="120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45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BA3FAD-6E20-4704-8375-F66E8A1D7616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2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0B8676-0C39-4689-A5E7-D31CC2FD17B2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06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0C3BE6-C1E8-4A20-9CB3-F6A5A69899D0}" type="slidenum">
              <a:rPr lang="en-US" altLang="en-US" sz="120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4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B2519C-D2DC-486E-9576-022EC75E79E5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075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F71D42-1723-4A77-AC01-023D9CD5585D}" type="slidenum">
              <a:rPr lang="en-US" altLang="en-US" sz="120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95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596E08-9110-4130-AAC7-CDCC6D5A798F}" type="slidenum">
              <a:rPr lang="en-US" altLang="en-US" sz="120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4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DDABC3-6858-4B15-8794-D3E19D342EFC}" type="slidenum">
              <a:rPr lang="en-US" altLang="en-US" sz="1200"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61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C4225A4-F717-4EF8-B3EF-884D7478901B}" type="slidenum">
              <a:rPr lang="en-US" altLang="en-US" sz="1200">
                <a:latin typeface="Arial" panose="020B0604020202020204" pitchFamily="34" charset="0"/>
              </a:rPr>
              <a:pPr/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89F03F-F4AC-4B44-85FC-E34AEAA708FB}" type="slidenum">
              <a:rPr lang="en-US" altLang="en-US" sz="1200">
                <a:latin typeface="Arial" panose="020B0604020202020204" pitchFamily="34" charset="0"/>
              </a:rPr>
              <a:pPr/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99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5C40F55-807C-449C-AF67-EAAC3D9D9C6D}" type="slidenum">
              <a:rPr lang="en-US" altLang="en-US" sz="1200">
                <a:latin typeface="Arial" panose="020B0604020202020204" pitchFamily="34" charset="0"/>
              </a:rPr>
              <a:pPr/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73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10BF59-6EA4-4FFF-8967-2A821E1D5E93}" type="slidenum">
              <a:rPr lang="en-US" altLang="en-US" sz="1200">
                <a:latin typeface="Arial" panose="020B0604020202020204" pitchFamily="34" charset="0"/>
              </a:rPr>
              <a:pPr/>
              <a:t>56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2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85335-A2F8-455E-BC60-E473992A17DE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613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E6A608-ED54-427B-82F7-D5ED3AAF02F3}" type="slidenum">
              <a:rPr lang="en-US" altLang="en-US" sz="1200">
                <a:latin typeface="Arial" charset="0"/>
              </a:rPr>
              <a:pPr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862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078FE2-71D8-48EB-B978-5BEBFEE312FB}" type="slidenum">
              <a:rPr lang="en-US" altLang="en-US" sz="1200">
                <a:latin typeface="Arial" charset="0"/>
              </a:rPr>
              <a:pPr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684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377926-9FD9-4895-96AA-A7AD9EFF132C}" type="slidenum">
              <a:rPr lang="en-US" altLang="en-US" sz="1200">
                <a:latin typeface="Arial" charset="0"/>
              </a:rPr>
              <a:pPr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511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D30AF3-C1D2-4C2F-B1C3-AB9C419A6387}" type="slidenum">
              <a:rPr lang="en-US" altLang="en-US" sz="1200">
                <a:latin typeface="Arial" charset="0"/>
              </a:rPr>
              <a:pPr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557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887E60-575A-4793-8D97-09AF197454FA}" type="slidenum">
              <a:rPr lang="en-US" altLang="en-US" sz="1200">
                <a:latin typeface="Arial" charset="0"/>
              </a:rPr>
              <a:pPr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687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87EBB7-B9BA-4E5E-BDB6-F28FABA20012}" type="slidenum">
              <a:rPr lang="en-US" altLang="en-US" sz="1200">
                <a:latin typeface="Arial" charset="0"/>
              </a:rPr>
              <a:pPr/>
              <a:t>27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81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F9A20-BE8A-4899-8994-AB142A5B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2509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2FB82-8604-4649-8BB6-553B6F69C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2378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4F1B7-82A0-487E-9656-437552C4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5923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2202C5-3791-49FF-BBA7-0491B01E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4762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D6730-5ECD-4243-A71A-AA92EE0F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8356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55A5D-05D1-45C5-844F-4942DBA49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845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B86AE-DCCE-4DDA-80DF-B743D7762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4771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FF4F05-255A-4FF0-9699-9E02A8BD0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829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940498-58D0-49FC-9679-39BBABF39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17668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90277-FCBE-4E3F-904F-09F548B8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6766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AD7DC-4858-4486-A2D5-D5746376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037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262049-7D43-4168-BF62-556269B53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031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E6739-94CA-4460-94BD-C16414A8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7049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394F107-12F4-45F7-B275-DF189F2DE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tw/url?sa=i&amp;source=images&amp;cd=&amp;cad=rja&amp;docid=tDU-2gS1QAzPVM&amp;tbnid=3CQLhORWJRkX7M:&amp;ved=0CAgQjRwwADgY&amp;url=http://commons.wikimedia.org/wiki/File:Masaccio-TheExpulsionOfAdamAndEveFromEden-Restoration.jpg&amp;ei=KzM4UvvsD4X-lAWDvYEw&amp;psig=AFQjCNExlFqeXbX3Z2gZ16zq6l5DiSZ4tw&amp;ust=137950122730006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tw/url?sa=i&amp;source=images&amp;cd=&amp;cad=rja&amp;docid=Vi4QMS2TDNRmWM&amp;tbnid=H3AnuWM_khzI6M:&amp;ved=0CAgQjRwwAA&amp;url=http://www.wikipaintings.org/en/raphael/adam-and-eve-from-the-stanza-della-segnatura-detail-1511&amp;ei=-zI4UsS8EYG1lQWagYHwAQ&amp;psig=AFQjCNFzTIZD0dMWpdV92MPLbC67cYeX7g&amp;ust=137950117933728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tw/url?sa=i&amp;source=images&amp;cd=&amp;cad=rja&amp;docid=8UINvCO5lhRIUM&amp;tbnid=8A9uceDjBPp7ZM:&amp;ved=0CAgQjRwwAA&amp;url=http://www.wikipaintings.org/en/titian/cain-and-abel-1544&amp;ei=dkI4UpD0OsSMkAXD-IHoCg&amp;psig=AFQjCNFt0Z48Shp1k8G4DTCQV9hmQgdIxA&amp;ust=137950514301524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tw/url?sa=i&amp;source=images&amp;cd=&amp;cad=rja&amp;docid=oaipB52uud8t3M&amp;tbnid=6TCu5CqqYBIMbM:&amp;ved=0CAgQjRwwADg3&amp;url=http://answersfromthebook.org/2009/09/16/why-did-cain-kill-abel/&amp;ei=eUQ4UvfVDsnIkgXfnYDoBw&amp;psig=AFQjCNEkUOG598NffGbhnLkaX85tpyjQKQ&amp;ust=1379505657286916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tw/url?sa=i&amp;source=images&amp;cd=&amp;cad=rja&amp;docid=ATyn8Vs4Y66fWM&amp;tbnid=mxZQN8lvttO1nM:&amp;ved=0CAgQjRwwADha&amp;url=http://www.flickr.com/photos/magaripotessi/7908297080/&amp;ei=10I4UriNI4KIkAXv-4GYDg&amp;psig=AFQjCNEzrMXGa6opWD_SSnVXXfPfefRUXQ&amp;ust=1379505239614678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tw/url?sa=i&amp;source=images&amp;cd=&amp;cad=rja&amp;docid=HrkDBxhF51DjqM&amp;tbnid=v3D7k0kL9LP4WM:&amp;ved=0CAgQjRwwADjYAQ&amp;url=http://book.joshway.com/2012/08/12/episode-04-cain-abel/&amp;ei=VEY4UoWrLoP-kgXD_4GwCw&amp;psig=AFQjCNGDDJT93fmGlamxTvicuSyrTXdYiA&amp;ust=1379506132799400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source=images&amp;cd=&amp;cad=rja&amp;docid=-7YPJjhn8l4_qM&amp;tbnid=wThfTkEWE97NvM:&amp;ved=0CAgQjRwwADgU&amp;url=http://arkwriter.hubpages.com/hub/Are-African-Americans-the-Descendants-of-Shem&amp;ei=Uyg4UqvuIITklAXs8oDYBg&amp;psig=AFQjCNHH9uZjtjUQVCV3ujOLEYtIbj9o6g&amp;ust=137949845158317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google.com.tw/url?sa=i&amp;source=images&amp;cd=&amp;cad=rja&amp;docid=yvwJOK7hRzwrGM&amp;tbnid=Dn2hHkdvSCShKM:&amp;ved=0CAgQjRwwAA&amp;url=http://the-red-thread.net/Noahs-sons.html&amp;ei=HSg4UofkD4SulAXkuoHoBw&amp;psig=AFQjCNHyMN6HxN0axxPyGI9LNlPd8G7RsA&amp;ust=1379498397297876" TargetMode="Externa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Bible%20images\Flood\20_colette_isabella_les_animaux_entrent_dans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810000" cy="5334000"/>
          </a:xfrm>
        </p:spPr>
        <p:txBody>
          <a:bodyPr/>
          <a:lstStyle/>
          <a:p>
            <a:r>
              <a:rPr lang="en-US" sz="4000" dirty="0" smtClean="0"/>
              <a:t>The Bible as Literature: The Hebrew </a:t>
            </a:r>
            <a:r>
              <a:rPr lang="en-US" sz="4000" dirty="0" smtClean="0"/>
              <a:t>Bible</a:t>
            </a:r>
            <a:br>
              <a:rPr lang="en-US" sz="4000" dirty="0" smtClean="0"/>
            </a:br>
            <a:r>
              <a:rPr lang="en-US" sz="2400" dirty="0" smtClean="0"/>
              <a:t>SEN52931</a:t>
            </a:r>
            <a:r>
              <a:rPr lang="en-US" sz="2800" b="1" dirty="0" smtClean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Class Time: </a:t>
            </a:r>
            <a:br>
              <a:rPr lang="en-US" sz="2800" b="1" dirty="0" smtClean="0"/>
            </a:br>
            <a:r>
              <a:rPr lang="en-US" sz="2800" dirty="0">
                <a:effectLst/>
              </a:rPr>
              <a:t>Tues &amp; Thurs </a:t>
            </a:r>
            <a:r>
              <a:rPr lang="en-US" sz="2800" dirty="0" smtClean="0">
                <a:effectLst/>
              </a:rPr>
              <a:t>ABCD </a:t>
            </a:r>
            <a:r>
              <a:rPr lang="en-US" sz="2800" dirty="0">
                <a:effectLst/>
              </a:rPr>
              <a:t>6:25-10:05       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r>
              <a:rPr lang="en-US" sz="2800" b="1" dirty="0" smtClean="0"/>
              <a:t>Room: </a:t>
            </a:r>
            <a:r>
              <a:rPr lang="en-US" sz="2800" dirty="0" smtClean="0">
                <a:effectLst/>
              </a:rPr>
              <a:t>5416</a:t>
            </a:r>
            <a:endParaRPr lang="en-US" sz="2800" dirty="0">
              <a:effectLst/>
            </a:endParaRPr>
          </a:p>
        </p:txBody>
      </p:sp>
      <p:pic>
        <p:nvPicPr>
          <p:cNvPr id="15363" name="Picture 12" descr="europ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2763" y="381000"/>
            <a:ext cx="4357687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nathan Klassen\Pictures\Bible images\tor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8280" r="5183" b="5680"/>
          <a:stretch/>
        </p:blipFill>
        <p:spPr bwMode="auto">
          <a:xfrm>
            <a:off x="0" y="0"/>
            <a:ext cx="9187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44795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nathan Klassen\Pictures\Bible images\jewish-man-writing-on-scro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" b="5831"/>
          <a:stretch/>
        </p:blipFill>
        <p:spPr bwMode="auto">
          <a:xfrm>
            <a:off x="1268598" y="0"/>
            <a:ext cx="6819900" cy="68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25404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Creation and </a:t>
            </a:r>
            <a:br>
              <a:rPr lang="en-US" dirty="0" smtClean="0"/>
            </a:br>
            <a:r>
              <a:rPr lang="en-US" dirty="0" smtClean="0"/>
              <a:t>the Documentary Hypothesis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Genesis 1-3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890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Documentary hypothesis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The view that the Pentateuch and books immediately following were artfully created by combining a number of older documents into a single, interconnected text. </a:t>
            </a:r>
          </a:p>
          <a:p>
            <a:pPr eaLnBrk="1" hangingPunct="1">
              <a:defRPr/>
            </a:pPr>
            <a:r>
              <a:rPr lang="en-US" sz="2800" dirty="0" smtClean="0"/>
              <a:t>Scholars have come up with </a:t>
            </a:r>
            <a:r>
              <a:rPr lang="en-US" sz="2800" dirty="0" smtClean="0"/>
              <a:t>several </a:t>
            </a:r>
            <a:r>
              <a:rPr lang="en-US" sz="2800" dirty="0" smtClean="0"/>
              <a:t>discernable sources </a:t>
            </a:r>
            <a:r>
              <a:rPr lang="en-US" sz="2800" dirty="0" smtClean="0"/>
              <a:t>including: </a:t>
            </a:r>
            <a:r>
              <a:rPr lang="en-US" sz="2800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J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The ancient editors who created finished versions of texts out of earlier materials are called </a:t>
            </a:r>
            <a:r>
              <a:rPr lang="en-US" sz="2800" dirty="0" smtClean="0">
                <a:solidFill>
                  <a:srgbClr val="FFFF00"/>
                </a:solidFill>
              </a:rPr>
              <a:t>redactors</a:t>
            </a:r>
            <a:r>
              <a:rPr lang="en-US" sz="2800" dirty="0" smtClean="0"/>
              <a:t>. (like editors, but more complex)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260071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C000"/>
                </a:solidFill>
              </a:rPr>
              <a:t>P</a:t>
            </a:r>
            <a:r>
              <a:rPr lang="en-US" sz="3200" b="1" dirty="0" smtClean="0"/>
              <a:t> “</a:t>
            </a:r>
            <a:r>
              <a:rPr lang="en-US" sz="3200" b="1" dirty="0" smtClean="0">
                <a:solidFill>
                  <a:srgbClr val="FFC000"/>
                </a:solidFill>
              </a:rPr>
              <a:t>P</a:t>
            </a:r>
            <a:r>
              <a:rPr lang="en-US" sz="3200" b="1" dirty="0" smtClean="0"/>
              <a:t>riestly” Source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Scholars think this source was the latest written. </a:t>
            </a:r>
          </a:p>
          <a:p>
            <a:pPr eaLnBrk="1" hangingPunct="1">
              <a:defRPr/>
            </a:pPr>
            <a:r>
              <a:rPr lang="en-US" dirty="0" smtClean="0"/>
              <a:t>Concerned particularly with religious ritual and the regulation of behavior. </a:t>
            </a:r>
          </a:p>
          <a:p>
            <a:pPr eaLnBrk="1" hangingPunct="1">
              <a:defRPr/>
            </a:pPr>
            <a:r>
              <a:rPr lang="en-US" dirty="0" smtClean="0"/>
              <a:t>Emphasizes genealogies, </a:t>
            </a:r>
            <a:r>
              <a:rPr lang="en-US" dirty="0" smtClean="0">
                <a:solidFill>
                  <a:srgbClr val="FFFF00"/>
                </a:solidFill>
              </a:rPr>
              <a:t>formal</a:t>
            </a:r>
            <a:r>
              <a:rPr lang="en-US" dirty="0" smtClean="0"/>
              <a:t> language, legal codes, </a:t>
            </a:r>
            <a:r>
              <a:rPr lang="en-US" dirty="0" smtClean="0">
                <a:solidFill>
                  <a:srgbClr val="FFFF00"/>
                </a:solidFill>
              </a:rPr>
              <a:t>ritual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Opens and closes the Pentateuch.</a:t>
            </a:r>
          </a:p>
        </p:txBody>
      </p:sp>
    </p:spTree>
    <p:extLst>
      <p:ext uri="{BB962C8B-B14F-4D97-AF65-F5344CB8AC3E}">
        <p14:creationId xmlns:p14="http://schemas.microsoft.com/office/powerpoint/2010/main" val="18130586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C000"/>
                </a:solidFill>
              </a:rPr>
              <a:t>J</a:t>
            </a:r>
            <a:r>
              <a:rPr lang="en-US" sz="3200" b="1" dirty="0" smtClean="0"/>
              <a:t> “</a:t>
            </a:r>
            <a:r>
              <a:rPr lang="en-US" sz="3200" b="1" dirty="0" err="1" smtClean="0">
                <a:solidFill>
                  <a:srgbClr val="FFC000"/>
                </a:solidFill>
              </a:rPr>
              <a:t>Y</a:t>
            </a:r>
            <a:r>
              <a:rPr lang="en-US" sz="3200" b="1" dirty="0" err="1" smtClean="0"/>
              <a:t>ahwist</a:t>
            </a:r>
            <a:r>
              <a:rPr lang="en-US" sz="3200" b="1" dirty="0" smtClean="0"/>
              <a:t>” source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Scholars think this is the earliest source</a:t>
            </a:r>
          </a:p>
          <a:p>
            <a:pPr eaLnBrk="1" hangingPunct="1">
              <a:defRPr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anthropomorphic</a:t>
            </a:r>
            <a:r>
              <a:rPr lang="en-US" dirty="0" smtClean="0"/>
              <a:t> view of the deity </a:t>
            </a:r>
            <a:r>
              <a:rPr lang="en-US" sz="2400" dirty="0" smtClean="0"/>
              <a:t>(God is very much like a human) </a:t>
            </a:r>
            <a:r>
              <a:rPr lang="en-US" dirty="0" smtClean="0"/>
              <a:t>, whom it calls "Yahweh," (also “</a:t>
            </a:r>
            <a:r>
              <a:rPr lang="en-US" dirty="0" smtClean="0">
                <a:solidFill>
                  <a:srgbClr val="FFC000"/>
                </a:solidFill>
              </a:rPr>
              <a:t>J</a:t>
            </a:r>
            <a:r>
              <a:rPr lang="en-US" dirty="0" smtClean="0"/>
              <a:t>ehovah”) and by its fine storytelling and its </a:t>
            </a:r>
            <a:r>
              <a:rPr lang="en-US" dirty="0" smtClean="0">
                <a:solidFill>
                  <a:srgbClr val="FFFF00"/>
                </a:solidFill>
              </a:rPr>
              <a:t>earthiness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Emphasizes important role of </a:t>
            </a:r>
            <a:r>
              <a:rPr lang="en-US" dirty="0" smtClean="0">
                <a:solidFill>
                  <a:srgbClr val="FFFF00"/>
                </a:solidFill>
              </a:rPr>
              <a:t>women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34521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030" y="688173"/>
            <a:ext cx="6377940" cy="8580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Read Genesis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91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Note the different versions of the creation story. </a:t>
            </a:r>
          </a:p>
          <a:p>
            <a:pPr eaLnBrk="1" hangingPunct="1">
              <a:defRPr/>
            </a:pPr>
            <a:r>
              <a:rPr lang="en-US" sz="2400" dirty="0" smtClean="0"/>
              <a:t>Name as many differences as you can.</a:t>
            </a:r>
          </a:p>
          <a:p>
            <a:pPr eaLnBrk="1" hangingPunct="1">
              <a:defRPr/>
            </a:pPr>
            <a:r>
              <a:rPr lang="en-US" sz="2400" dirty="0" smtClean="0"/>
              <a:t>Especially, note how God is characterized differently.</a:t>
            </a:r>
          </a:p>
          <a:p>
            <a:pPr eaLnBrk="1" hangingPunct="1">
              <a:defRPr/>
            </a:pPr>
            <a:r>
              <a:rPr lang="en-US" sz="2400" dirty="0" smtClean="0"/>
              <a:t>What are his qualities in each account?</a:t>
            </a:r>
          </a:p>
        </p:txBody>
      </p:sp>
      <p:pic>
        <p:nvPicPr>
          <p:cNvPr id="25604" name="Picture 2" descr="http://upload.wikimedia.org/wikipedia/commons/b/b3/Genesis_on_egg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2425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257800" y="5257800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600"/>
              <a:t>The first chapter of B'reshit, or Genesis, written on an egg in the Israel Museum.</a:t>
            </a:r>
          </a:p>
        </p:txBody>
      </p:sp>
    </p:spTree>
    <p:extLst>
      <p:ext uri="{BB962C8B-B14F-4D97-AF65-F5344CB8AC3E}">
        <p14:creationId xmlns:p14="http://schemas.microsoft.com/office/powerpoint/2010/main" val="3973435203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304800" y="1066800"/>
            <a:ext cx="4648200" cy="45185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93779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77"/>
            <a:ext cx="9191635" cy="6893727"/>
          </a:xfrm>
        </p:spPr>
      </p:pic>
    </p:spTree>
    <p:extLst>
      <p:ext uri="{BB962C8B-B14F-4D97-AF65-F5344CB8AC3E}">
        <p14:creationId xmlns:p14="http://schemas.microsoft.com/office/powerpoint/2010/main" val="2047992321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59" y="657382"/>
            <a:ext cx="7955280" cy="1524000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“God separates Light from Darkness</a:t>
            </a:r>
            <a:r>
              <a:rPr lang="en-US" dirty="0" smtClean="0"/>
              <a:t>” by </a:t>
            </a:r>
            <a:r>
              <a:rPr lang="en-US" dirty="0" err="1" smtClean="0"/>
              <a:t>Raffaello</a:t>
            </a:r>
            <a:r>
              <a:rPr lang="en-US" dirty="0" smtClean="0"/>
              <a:t> </a:t>
            </a:r>
            <a:r>
              <a:rPr lang="en-US" dirty="0" err="1" smtClean="0"/>
              <a:t>Sanzio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Date: 1512,    Location: </a:t>
            </a:r>
            <a:r>
              <a:rPr lang="en-US" dirty="0"/>
              <a:t>Vatican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752600"/>
            <a:ext cx="6700532" cy="477756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19779920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Summer 2016 Bible Lit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2805"/>
              </p:ext>
            </p:extLst>
          </p:nvPr>
        </p:nvGraphicFramePr>
        <p:xfrm>
          <a:off x="457203" y="2057399"/>
          <a:ext cx="8381996" cy="4419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317"/>
                <a:gridCol w="1197317"/>
                <a:gridCol w="1197317"/>
                <a:gridCol w="1197317"/>
                <a:gridCol w="1197317"/>
                <a:gridCol w="1197317"/>
                <a:gridCol w="1198094"/>
              </a:tblGrid>
              <a:tr h="227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Sunday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Thursday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Saturday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6/30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2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2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7/29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 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Papers due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88002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5029200" cy="5699760"/>
          </a:xfrm>
        </p:spPr>
      </p:pic>
    </p:spTree>
    <p:extLst>
      <p:ext uri="{BB962C8B-B14F-4D97-AF65-F5344CB8AC3E}">
        <p14:creationId xmlns:p14="http://schemas.microsoft.com/office/powerpoint/2010/main" val="19809140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216498" cy="5376291"/>
          </a:xfr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623830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68640" cy="12930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Which source: </a:t>
            </a:r>
            <a:r>
              <a:rPr lang="en-US" sz="3200" b="1" dirty="0" smtClean="0"/>
              <a:t>P or J ?</a:t>
            </a:r>
            <a:endParaRPr lang="en-US" sz="3200" b="1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521628"/>
            <a:ext cx="7955280" cy="451104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The first creation account?</a:t>
            </a:r>
          </a:p>
          <a:p>
            <a:pPr>
              <a:defRPr/>
            </a:pPr>
            <a:r>
              <a:rPr lang="en-US" dirty="0" smtClean="0"/>
              <a:t>He’s called “God”</a:t>
            </a:r>
          </a:p>
          <a:p>
            <a:pPr>
              <a:defRPr/>
            </a:pPr>
            <a:r>
              <a:rPr lang="en-US" dirty="0" smtClean="0"/>
              <a:t>Formal language. Repeated phrases</a:t>
            </a:r>
          </a:p>
          <a:p>
            <a:pPr>
              <a:defRPr/>
            </a:pPr>
            <a:r>
              <a:rPr lang="en-US" dirty="0" smtClean="0"/>
              <a:t>God speaks everything into existence (only uses words)</a:t>
            </a:r>
          </a:p>
          <a:p>
            <a:pPr>
              <a:defRPr/>
            </a:pPr>
            <a:r>
              <a:rPr lang="en-US" dirty="0" smtClean="0"/>
              <a:t>Step by step</a:t>
            </a:r>
          </a:p>
          <a:p>
            <a:pPr>
              <a:defRPr/>
            </a:pPr>
            <a:r>
              <a:rPr lang="en-US" dirty="0" smtClean="0"/>
              <a:t>God blesses man (&amp; gives him plant life for food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The second creation account?</a:t>
            </a:r>
          </a:p>
          <a:p>
            <a:pPr>
              <a:defRPr/>
            </a:pPr>
            <a:r>
              <a:rPr lang="en-US" dirty="0" smtClean="0"/>
              <a:t>He’s called “the </a:t>
            </a:r>
            <a:r>
              <a:rPr lang="en-US" cap="small" dirty="0" smtClean="0">
                <a:solidFill>
                  <a:srgbClr val="FFC000"/>
                </a:solidFill>
              </a:rPr>
              <a:t>Lord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God”</a:t>
            </a:r>
          </a:p>
          <a:p>
            <a:pPr>
              <a:defRPr/>
            </a:pPr>
            <a:r>
              <a:rPr lang="en-US" dirty="0" smtClean="0"/>
              <a:t>God has more human qualities: </a:t>
            </a:r>
            <a:r>
              <a:rPr lang="en-US" dirty="0" smtClean="0">
                <a:solidFill>
                  <a:srgbClr val="FFC000"/>
                </a:solidFill>
              </a:rPr>
              <a:t>forms</a:t>
            </a:r>
            <a:r>
              <a:rPr lang="en-US" dirty="0" smtClean="0"/>
              <a:t> man, </a:t>
            </a:r>
            <a:r>
              <a:rPr lang="en-US" dirty="0" smtClean="0">
                <a:solidFill>
                  <a:srgbClr val="FFC000"/>
                </a:solidFill>
              </a:rPr>
              <a:t>breathes</a:t>
            </a:r>
            <a:r>
              <a:rPr lang="en-US" dirty="0" smtClean="0"/>
              <a:t> life, </a:t>
            </a:r>
            <a:r>
              <a:rPr lang="en-US" dirty="0" smtClean="0">
                <a:solidFill>
                  <a:srgbClr val="FFC000"/>
                </a:solidFill>
              </a:rPr>
              <a:t>plants</a:t>
            </a:r>
            <a:r>
              <a:rPr lang="en-US" dirty="0" smtClean="0"/>
              <a:t> garden, </a:t>
            </a:r>
            <a:r>
              <a:rPr lang="en-US" dirty="0" smtClean="0">
                <a:solidFill>
                  <a:srgbClr val="FFC000"/>
                </a:solidFill>
              </a:rPr>
              <a:t>puts </a:t>
            </a:r>
            <a:r>
              <a:rPr lang="en-US" dirty="0" smtClean="0"/>
              <a:t>man in garden, </a:t>
            </a:r>
            <a:r>
              <a:rPr lang="en-US" dirty="0" smtClean="0">
                <a:solidFill>
                  <a:srgbClr val="FFC000"/>
                </a:solidFill>
              </a:rPr>
              <a:t>brings</a:t>
            </a:r>
            <a:r>
              <a:rPr lang="en-US" dirty="0" smtClean="0"/>
              <a:t> woman</a:t>
            </a:r>
          </a:p>
          <a:p>
            <a:pPr>
              <a:defRPr/>
            </a:pPr>
            <a:r>
              <a:rPr lang="en-US" dirty="0" smtClean="0"/>
              <a:t>God gives man rules.</a:t>
            </a:r>
          </a:p>
        </p:txBody>
      </p:sp>
    </p:spTree>
    <p:extLst>
      <p:ext uri="{BB962C8B-B14F-4D97-AF65-F5344CB8AC3E}">
        <p14:creationId xmlns:p14="http://schemas.microsoft.com/office/powerpoint/2010/main" val="31984557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861" y="609600"/>
            <a:ext cx="6949440" cy="83582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First Account: </a:t>
            </a:r>
            <a:r>
              <a:rPr lang="en-US" sz="3200" b="1" dirty="0" smtClean="0">
                <a:solidFill>
                  <a:srgbClr val="FFFF00"/>
                </a:solidFill>
              </a:rPr>
              <a:t>Gen. 1-2:3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0"/>
            <a:ext cx="8016240" cy="46482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Creation Day 1 </a:t>
            </a:r>
            <a:r>
              <a:rPr lang="en-US" sz="1400" b="1" dirty="0" smtClean="0">
                <a:solidFill>
                  <a:srgbClr val="FFFF00"/>
                </a:solidFill>
              </a:rPr>
              <a:t>(1:1-5): </a:t>
            </a:r>
            <a:r>
              <a:rPr lang="en-US" sz="1400" dirty="0" smtClean="0"/>
              <a:t>The </a:t>
            </a:r>
            <a:r>
              <a:rPr lang="en-US" sz="1400" dirty="0"/>
              <a:t>heavens and the earth. </a:t>
            </a:r>
            <a:r>
              <a:rPr lang="en-US" sz="1400" dirty="0" smtClean="0"/>
              <a:t>God </a:t>
            </a:r>
            <a:r>
              <a:rPr lang="en-US" sz="1400" dirty="0"/>
              <a:t>then speaks light into existence. He </a:t>
            </a:r>
            <a:r>
              <a:rPr lang="en-US" sz="1400" dirty="0" smtClean="0"/>
              <a:t>separates </a:t>
            </a:r>
            <a:r>
              <a:rPr lang="en-US" sz="1400" dirty="0"/>
              <a:t>the light from the dark and names the light “day” and the dark “night</a:t>
            </a:r>
            <a:r>
              <a:rPr lang="en-US" sz="1400" dirty="0" smtClean="0"/>
              <a:t>.”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FF00"/>
                </a:solidFill>
              </a:rPr>
              <a:t>Creation Day 2 </a:t>
            </a:r>
            <a:r>
              <a:rPr lang="en-US" sz="1400" b="1" dirty="0" smtClean="0">
                <a:solidFill>
                  <a:srgbClr val="FFFF00"/>
                </a:solidFill>
              </a:rPr>
              <a:t>(1:6-8): </a:t>
            </a:r>
            <a:r>
              <a:rPr lang="en-US" sz="1400" dirty="0" smtClean="0"/>
              <a:t>God </a:t>
            </a:r>
            <a:r>
              <a:rPr lang="en-US" sz="1400" dirty="0"/>
              <a:t>creates the sky. The sky forms a barrier between water upon the surface and the moisture in the air.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FF00"/>
                </a:solidFill>
              </a:rPr>
              <a:t>Creation Day 3 </a:t>
            </a:r>
            <a:r>
              <a:rPr lang="en-US" sz="1400" b="1" dirty="0" smtClean="0">
                <a:solidFill>
                  <a:srgbClr val="FFFF00"/>
                </a:solidFill>
              </a:rPr>
              <a:t>(1:9-13): </a:t>
            </a:r>
            <a:r>
              <a:rPr lang="en-US" sz="1400" dirty="0" smtClean="0"/>
              <a:t>God </a:t>
            </a:r>
            <a:r>
              <a:rPr lang="en-US" sz="1400" dirty="0"/>
              <a:t>creates dry </a:t>
            </a:r>
            <a:r>
              <a:rPr lang="en-US" sz="1400" dirty="0" smtClean="0"/>
              <a:t>land</a:t>
            </a:r>
            <a:r>
              <a:rPr lang="en-US" sz="1400" dirty="0"/>
              <a:t> </a:t>
            </a:r>
            <a:r>
              <a:rPr lang="en-US" sz="1400" dirty="0" smtClean="0"/>
              <a:t>and separates it from the seas. God </a:t>
            </a:r>
            <a:r>
              <a:rPr lang="en-US" sz="1400" dirty="0"/>
              <a:t>creates self-sustaining </a:t>
            </a:r>
            <a:r>
              <a:rPr lang="en-US" sz="1400" dirty="0" smtClean="0"/>
              <a:t>plant </a:t>
            </a:r>
            <a:r>
              <a:rPr lang="en-US" sz="1400" dirty="0"/>
              <a:t>life both large and small. 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FF00"/>
                </a:solidFill>
              </a:rPr>
              <a:t>Creation Day 4 </a:t>
            </a:r>
            <a:r>
              <a:rPr lang="en-US" sz="1400" b="1" dirty="0" smtClean="0">
                <a:solidFill>
                  <a:srgbClr val="FFFF00"/>
                </a:solidFill>
              </a:rPr>
              <a:t>(1:14-19): </a:t>
            </a:r>
            <a:r>
              <a:rPr lang="en-US" sz="1400" dirty="0" smtClean="0"/>
              <a:t>God </a:t>
            </a:r>
            <a:r>
              <a:rPr lang="en-US" sz="1400" dirty="0"/>
              <a:t>creates all the stars and heavenly </a:t>
            </a:r>
            <a:r>
              <a:rPr lang="en-US" sz="1400" dirty="0" smtClean="0"/>
              <a:t>bodies, the </a:t>
            </a:r>
            <a:r>
              <a:rPr lang="en-US" sz="1400" dirty="0"/>
              <a:t>sun </a:t>
            </a:r>
            <a:r>
              <a:rPr lang="en-US" sz="1400" dirty="0" smtClean="0"/>
              <a:t>and the moon. Dark and light are separated, Is this the creation of time?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FF00"/>
                </a:solidFill>
              </a:rPr>
              <a:t>Creation Day 5 </a:t>
            </a:r>
            <a:r>
              <a:rPr lang="en-US" sz="1400" b="1" dirty="0" smtClean="0">
                <a:solidFill>
                  <a:srgbClr val="FFFF00"/>
                </a:solidFill>
              </a:rPr>
              <a:t>(1:20-23): </a:t>
            </a:r>
            <a:r>
              <a:rPr lang="en-US" sz="1400" dirty="0" smtClean="0"/>
              <a:t>God </a:t>
            </a:r>
            <a:r>
              <a:rPr lang="en-US" sz="1400" dirty="0"/>
              <a:t>creates all life that lives in the water</a:t>
            </a:r>
            <a:r>
              <a:rPr lang="en-US" sz="1400" dirty="0" smtClean="0"/>
              <a:t>. </a:t>
            </a:r>
            <a:r>
              <a:rPr lang="en-US" sz="1400" dirty="0"/>
              <a:t>God also makes all the birds. </a:t>
            </a:r>
            <a:r>
              <a:rPr lang="en-US" sz="1400" dirty="0" smtClean="0"/>
              <a:t>The </a:t>
            </a:r>
            <a:r>
              <a:rPr lang="en-US" sz="1400" dirty="0"/>
              <a:t>creatures made on Day 5 are the first creatures blessed by </a:t>
            </a:r>
            <a:r>
              <a:rPr lang="en-US" sz="1400" dirty="0" smtClean="0"/>
              <a:t>God (v. 22).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>
                <a:solidFill>
                  <a:srgbClr val="FFFF00"/>
                </a:solidFill>
              </a:rPr>
              <a:t>Creation Day 6 </a:t>
            </a:r>
            <a:r>
              <a:rPr lang="en-US" sz="1400" b="1" dirty="0" smtClean="0">
                <a:solidFill>
                  <a:srgbClr val="FFFF00"/>
                </a:solidFill>
              </a:rPr>
              <a:t>(1:24-31): </a:t>
            </a:r>
            <a:r>
              <a:rPr lang="en-US" sz="1400" dirty="0" smtClean="0"/>
              <a:t>God </a:t>
            </a:r>
            <a:r>
              <a:rPr lang="en-US" sz="1400" dirty="0"/>
              <a:t>creates all the creatures that live on dry </a:t>
            </a:r>
            <a:r>
              <a:rPr lang="en-US" sz="1400" dirty="0" smtClean="0"/>
              <a:t>land, creating man last.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>
                <a:solidFill>
                  <a:srgbClr val="FFFF00"/>
                </a:solidFill>
              </a:rPr>
              <a:t>Creation </a:t>
            </a:r>
            <a:r>
              <a:rPr lang="en-US" sz="1400" b="1" dirty="0">
                <a:solidFill>
                  <a:srgbClr val="FFFF00"/>
                </a:solidFill>
              </a:rPr>
              <a:t>Day 7 </a:t>
            </a:r>
            <a:r>
              <a:rPr lang="en-US" sz="1400" b="1" dirty="0" smtClean="0">
                <a:solidFill>
                  <a:srgbClr val="FFFF00"/>
                </a:solidFill>
              </a:rPr>
              <a:t>(2:1-3): </a:t>
            </a:r>
            <a:r>
              <a:rPr lang="en-US" sz="1400" dirty="0" smtClean="0"/>
              <a:t>God </a:t>
            </a:r>
            <a:r>
              <a:rPr lang="en-US" sz="1400" dirty="0"/>
              <a:t>rests. </a:t>
            </a:r>
            <a:r>
              <a:rPr lang="en-US" sz="1400" dirty="0" smtClean="0"/>
              <a:t>(Does this mean he </a:t>
            </a:r>
            <a:r>
              <a:rPr lang="en-US" sz="1400" dirty="0"/>
              <a:t>was weary </a:t>
            </a:r>
            <a:r>
              <a:rPr lang="en-US" sz="1400" dirty="0" smtClean="0"/>
              <a:t>or just that </a:t>
            </a:r>
            <a:r>
              <a:rPr lang="en-US" sz="1400" dirty="0"/>
              <a:t>the creation is </a:t>
            </a:r>
            <a:r>
              <a:rPr lang="en-US" sz="1400" dirty="0" smtClean="0"/>
              <a:t>complete?). Does this begin the pattern of the work week (six days of work and one of rest?) or has the story been created to explain what was already happening?</a:t>
            </a:r>
          </a:p>
        </p:txBody>
      </p:sp>
    </p:spTree>
    <p:extLst>
      <p:ext uri="{BB962C8B-B14F-4D97-AF65-F5344CB8AC3E}">
        <p14:creationId xmlns:p14="http://schemas.microsoft.com/office/powerpoint/2010/main" val="2826316728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4373"/>
            <a:ext cx="7482840" cy="12930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second account: </a:t>
            </a:r>
            <a:r>
              <a:rPr lang="en-US" sz="3200" b="1" dirty="0" smtClean="0">
                <a:solidFill>
                  <a:srgbClr val="FFFF00"/>
                </a:solidFill>
              </a:rPr>
              <a:t>GEN. 2:4-25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2: 4-7: </a:t>
            </a:r>
            <a:r>
              <a:rPr lang="en-US" dirty="0" smtClean="0"/>
              <a:t>God creates man on the same day that he makes the earth and heavens, before any plants.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2: 8-9: </a:t>
            </a:r>
            <a:r>
              <a:rPr lang="en-US" dirty="0" smtClean="0"/>
              <a:t>God plants the Garden of Eden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2:10-14:</a:t>
            </a:r>
            <a:r>
              <a:rPr lang="en-US" dirty="0" smtClean="0"/>
              <a:t> Geography lesson</a:t>
            </a:r>
            <a:r>
              <a:rPr lang="en-US" dirty="0"/>
              <a:t> </a:t>
            </a:r>
            <a:r>
              <a:rPr lang="en-US" dirty="0" smtClean="0"/>
              <a:t>about rivers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2:15-17: </a:t>
            </a:r>
            <a:r>
              <a:rPr lang="en-US" dirty="0" smtClean="0"/>
              <a:t>Man placed in garden, but don’t eat the fruit.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2:18-20:</a:t>
            </a:r>
            <a:r>
              <a:rPr lang="en-US" dirty="0" smtClean="0"/>
              <a:t> God creates animal life for Adam’s partnership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2:21-25:</a:t>
            </a:r>
            <a:r>
              <a:rPr lang="en-US" dirty="0" smtClean="0"/>
              <a:t> Woman created (Gender created?)</a:t>
            </a:r>
          </a:p>
          <a:p>
            <a:pPr lvl="1"/>
            <a:r>
              <a:rPr lang="en-US" dirty="0" smtClean="0"/>
              <a:t>Used rib out of man’s side</a:t>
            </a:r>
          </a:p>
          <a:p>
            <a:pPr lvl="1"/>
            <a:r>
              <a:rPr lang="en-US" dirty="0" smtClean="0"/>
              <a:t>God brings the woman to the man</a:t>
            </a:r>
          </a:p>
          <a:p>
            <a:pPr lvl="1"/>
            <a:r>
              <a:rPr lang="en-US" dirty="0" smtClean="0"/>
              <a:t>Adam speaks poetically</a:t>
            </a:r>
          </a:p>
          <a:p>
            <a:pPr lvl="1"/>
            <a:r>
              <a:rPr lang="en-US" dirty="0" smtClean="0"/>
              <a:t>Explains why man leaves parents to be with wife</a:t>
            </a:r>
          </a:p>
          <a:p>
            <a:pPr lvl="1"/>
            <a:r>
              <a:rPr lang="en-US" dirty="0" smtClean="0"/>
              <a:t>Naked and not ashamed</a:t>
            </a:r>
          </a:p>
        </p:txBody>
      </p:sp>
    </p:spTree>
    <p:extLst>
      <p:ext uri="{BB962C8B-B14F-4D97-AF65-F5344CB8AC3E}">
        <p14:creationId xmlns:p14="http://schemas.microsoft.com/office/powerpoint/2010/main" val="3851662472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28" y="609600"/>
            <a:ext cx="7967112" cy="11406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Differences in human’s creation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7477"/>
              </p:ext>
            </p:extLst>
          </p:nvPr>
        </p:nvGraphicFramePr>
        <p:xfrm>
          <a:off x="582528" y="1905000"/>
          <a:ext cx="795655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672"/>
                <a:gridCol w="4652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Genesis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Genesis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</a:t>
                      </a:r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out of dust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 and female at 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 earlier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 act of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act of creation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Alive at 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Breathed life into 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in God’s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Doesn’t mention his image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God blesses them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r>
                        <a:rPr lang="en-US" baseline="0" dirty="0" smtClean="0"/>
                        <a:t> of life and knowledge of good and evil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“be fruitful</a:t>
                      </a:r>
                      <a:r>
                        <a:rPr lang="en-US" baseline="0" dirty="0" smtClean="0"/>
                        <a:t> and multiply”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Put in the garden to tend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 the earth and subdue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eat the forbidden fruit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 dominion over</a:t>
                      </a:r>
                      <a:r>
                        <a:rPr lang="en-US" baseline="0" dirty="0" smtClean="0"/>
                        <a:t> all life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Woman created</a:t>
                      </a:r>
                      <a:r>
                        <a:rPr lang="en-US" baseline="0" dirty="0" smtClean="0"/>
                        <a:t> out of 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plant life given to man</a:t>
                      </a:r>
                      <a:r>
                        <a:rPr lang="en-US" baseline="0" dirty="0" smtClean="0"/>
                        <a:t> and animals for food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Naked and not ashamed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1334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6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Creation of Adam (1510) </a:t>
            </a:r>
            <a:r>
              <a:rPr lang="en-US" sz="2800" smtClean="0"/>
              <a:t>MICHELANGELO Buonarroti </a:t>
            </a:r>
            <a:br>
              <a:rPr lang="en-US" sz="2800" smtClean="0"/>
            </a:br>
            <a:r>
              <a:rPr lang="en-US" sz="2800" smtClean="0"/>
              <a:t>Ceiling of the Sistene Chapel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painting</a:t>
            </a:r>
          </a:p>
        </p:txBody>
      </p:sp>
      <p:pic>
        <p:nvPicPr>
          <p:cNvPr id="28676" name="Picture 15" descr="Ceiling_of_the_Sistine_Chapel_detail1_E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6800" y="2100263"/>
            <a:ext cx="1059180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226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are we to know about God?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What does God (what do the writers want us to think that God) dislike?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How does God punish?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What are the effects of God’s punishment?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5298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Gen 3: </a:t>
            </a:r>
            <a:r>
              <a:rPr lang="en-US" sz="3200" b="1" dirty="0" smtClean="0"/>
              <a:t>The Fall: beginning of death &amp; mortality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Talking animals (staple of global folklore)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Serpent not called evil, but “subtle” and “crafty.”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Questions the way God runs things.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knows what God knows and what people know.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Effects of human disobedience are immediate and deeply painful.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Sexual knowledge is realized as part of sin (loss of innocence).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Line is drawn between the immortal and mortal.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God is still compassionate: makes clothes (first sacrifice; first shedding of blood).</a:t>
            </a:r>
          </a:p>
        </p:txBody>
      </p:sp>
    </p:spTree>
    <p:extLst>
      <p:ext uri="{BB962C8B-B14F-4D97-AF65-F5344CB8AC3E}">
        <p14:creationId xmlns:p14="http://schemas.microsoft.com/office/powerpoint/2010/main" val="2058193575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 about Adam &amp; 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/>
              <a:t>What is the serpent’s talent?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3.6</a:t>
            </a:r>
            <a:r>
              <a:rPr lang="en-US" sz="2600" dirty="0" smtClean="0"/>
              <a:t> What three things attracted Eve to the fruit?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/>
              <a:t>Who is active and who is passive during this story? (Who has agency?)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3.5</a:t>
            </a:r>
            <a:r>
              <a:rPr lang="en-US" sz="2600" dirty="0" smtClean="0"/>
              <a:t> This verse is said to be a masterpiece of ambiguity and half truth? Why? What is true and not so true about what the serpent said?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3.20 </a:t>
            </a:r>
            <a:r>
              <a:rPr lang="en-US" sz="2600" dirty="0" smtClean="0"/>
              <a:t>What is significant about the clothes God made for Adam &amp; Eve?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3.22-23</a:t>
            </a:r>
            <a:r>
              <a:rPr lang="en-US" sz="2600" dirty="0" smtClean="0"/>
              <a:t> Why are Adam and Eve forced out of the Garden of Eden?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134841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Literature Class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most important thing for you to do in this class is to read the assigned reading each week. You can use Chinese to help you understand, but </a:t>
            </a:r>
            <a:r>
              <a:rPr lang="en-US" dirty="0" smtClean="0">
                <a:solidFill>
                  <a:srgbClr val="FFFF00"/>
                </a:solidFill>
              </a:rPr>
              <a:t>Read in English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Know the Bible language and stories in English.</a:t>
            </a:r>
          </a:p>
        </p:txBody>
      </p:sp>
      <p:pic>
        <p:nvPicPr>
          <p:cNvPr id="1026" name="Picture 2" descr="http://dsntl8idqsx2o.cloudfront.net/wp-content/uploads/sites/6/2014/09/dusty-bible-read-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4906923"/>
            <a:ext cx="2282825" cy="140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705600" y="762000"/>
            <a:ext cx="2133600" cy="3733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Scenes from the Garden of Eden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Jean Dreux 1460</a:t>
            </a:r>
          </a:p>
        </p:txBody>
      </p:sp>
      <p:pic>
        <p:nvPicPr>
          <p:cNvPr id="242693" name="Picture 5" descr="15%20DREUX%20SCENES%20FROM%20THE%20GARDEN%20OF%20E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457200"/>
            <a:ext cx="6019800" cy="60356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0340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1615440" cy="4069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Giacinto</a:t>
            </a:r>
            <a:r>
              <a:rPr lang="en-US" dirty="0"/>
              <a:t> </a:t>
            </a:r>
            <a:r>
              <a:rPr lang="en-US" dirty="0" err="1" smtClean="0"/>
              <a:t>Gimignani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Expulsion from the Garden of </a:t>
            </a:r>
            <a:r>
              <a:rPr lang="en-US" dirty="0" smtClean="0"/>
              <a:t>Eden”</a:t>
            </a:r>
          </a:p>
          <a:p>
            <a:pPr marL="0" indent="0">
              <a:buNone/>
            </a:pPr>
            <a:r>
              <a:rPr lang="en-US" dirty="0" smtClean="0"/>
              <a:t>17th </a:t>
            </a:r>
            <a:r>
              <a:rPr lang="en-US" dirty="0"/>
              <a:t>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1219200"/>
            <a:ext cx="6868886" cy="480822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257127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828800"/>
            <a:ext cx="3505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Masaccio</a:t>
            </a:r>
          </a:p>
          <a:p>
            <a:pPr eaLnBrk="1" hangingPunct="1">
              <a:defRPr/>
            </a:pPr>
            <a:r>
              <a:rPr lang="en-US" sz="2000" dirty="0" smtClean="0"/>
              <a:t>The expulsion of Adam and Eve from the Garden</a:t>
            </a:r>
          </a:p>
          <a:p>
            <a:pPr eaLnBrk="1" hangingPunct="1">
              <a:defRPr/>
            </a:pPr>
            <a:r>
              <a:rPr lang="en-US" sz="2000" dirty="0" smtClean="0"/>
              <a:t>1426-1428 (altered in 1680, and restored in 1980)</a:t>
            </a:r>
          </a:p>
        </p:txBody>
      </p:sp>
      <p:pic>
        <p:nvPicPr>
          <p:cNvPr id="12291" name="Picture 4" descr="http://upload.wikimedia.org/wikipedia/commons/3/37/Masaccio-TheExpulsionOfAdamAndEveFromEden-Resto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95300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497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981200"/>
            <a:ext cx="3048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Raphael</a:t>
            </a:r>
          </a:p>
          <a:p>
            <a:pPr eaLnBrk="1" hangingPunct="1">
              <a:defRPr/>
            </a:pPr>
            <a:r>
              <a:rPr lang="en-US" sz="2400" dirty="0" smtClean="0"/>
              <a:t>Adam and Eve, from the 'Stanza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Segnatura</a:t>
            </a:r>
            <a:r>
              <a:rPr lang="en-US" sz="2400" dirty="0" smtClean="0"/>
              <a:t>' (detail)</a:t>
            </a:r>
          </a:p>
          <a:p>
            <a:pPr eaLnBrk="1" hangingPunct="1">
              <a:defRPr/>
            </a:pPr>
            <a:r>
              <a:rPr lang="en-US" sz="2400" dirty="0" smtClean="0"/>
              <a:t>1508</a:t>
            </a:r>
          </a:p>
        </p:txBody>
      </p:sp>
      <p:pic>
        <p:nvPicPr>
          <p:cNvPr id="279554" name="Picture 2" descr="http://uploads7.wikipaintings.org/images/raphael/adam-and-eve-from-the-stanza-della-segnatura-detail-15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304800"/>
            <a:ext cx="5572125" cy="627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6622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136088" cy="435449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296019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1631"/>
      </p:ext>
    </p:extLst>
  </p:cSld>
  <p:clrMapOvr>
    <a:masterClrMapping/>
  </p:clrMapOvr>
  <p:transition spd="med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Prehistory</a:t>
            </a:r>
            <a:br>
              <a:rPr lang="en-US" sz="3200" b="1" dirty="0" smtClean="0"/>
            </a:br>
            <a:r>
              <a:rPr lang="en-US" sz="3200" b="1" dirty="0" smtClean="0"/>
              <a:t>(History before the Hebrews)</a:t>
            </a:r>
            <a:endParaRPr lang="en-US" sz="3200" b="1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Genesis 4-11.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What happens repeatedly in almost each of the 4 primeval narratives?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What does the writer want readers to think about God?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Adam &amp; Eve in the Garden (sin enters world)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Cain &amp; Abel (first murder)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Noah (second chance)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Babel (challenging God)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Also look for two distinct narrative strands in the flood story. Who do you think wrote which?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76815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Cycles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Things are good, people are free</a:t>
            </a:r>
          </a:p>
          <a:p>
            <a:pPr eaLnBrk="1" hangingPunct="1">
              <a:defRPr/>
            </a:pPr>
            <a:r>
              <a:rPr lang="en-US" dirty="0" smtClean="0"/>
              <a:t>People do (choose) evil </a:t>
            </a:r>
            <a:r>
              <a:rPr lang="en-US" dirty="0" smtClean="0">
                <a:solidFill>
                  <a:srgbClr val="FF99FF"/>
                </a:solidFill>
              </a:rPr>
              <a:t>(transgression)</a:t>
            </a:r>
          </a:p>
          <a:p>
            <a:pPr eaLnBrk="1" hangingPunct="1">
              <a:defRPr/>
            </a:pPr>
            <a:r>
              <a:rPr lang="en-US" dirty="0" smtClean="0"/>
              <a:t>God punishes</a:t>
            </a:r>
          </a:p>
          <a:p>
            <a:pPr eaLnBrk="1" hangingPunct="1">
              <a:defRPr/>
            </a:pPr>
            <a:r>
              <a:rPr lang="en-US" dirty="0" smtClean="0"/>
              <a:t>New Start with new conditions a little farther from God.</a:t>
            </a:r>
          </a:p>
        </p:txBody>
      </p:sp>
    </p:spTree>
    <p:extLst>
      <p:ext uri="{BB962C8B-B14F-4D97-AF65-F5344CB8AC3E}">
        <p14:creationId xmlns:p14="http://schemas.microsoft.com/office/powerpoint/2010/main" val="1959130680"/>
      </p:ext>
    </p:extLst>
  </p:cSld>
  <p:clrMapOvr>
    <a:masterClrMapping/>
  </p:clrMapOvr>
  <p:transition spd="med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Abel: the first murder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Adam “knew” Eve. (knowledge again linked to sexuality) (Gen 4:1)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Cain is produced with the help of Yahweh.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Sibling rivalry (theme resurfaces later).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Cain: “an offering of the fruit of the ground” (Gen 4:3)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Abel: “the firstlings of his flock, the fat portions” (Gen 4:4)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God Prefers Abel’s offering?</a:t>
            </a:r>
          </a:p>
        </p:txBody>
      </p:sp>
    </p:spTree>
    <p:extLst>
      <p:ext uri="{BB962C8B-B14F-4D97-AF65-F5344CB8AC3E}">
        <p14:creationId xmlns:p14="http://schemas.microsoft.com/office/powerpoint/2010/main" val="1289342314"/>
      </p:ext>
    </p:extLst>
  </p:cSld>
  <p:clrMapOvr>
    <a:masterClrMapping/>
  </p:clrMapOvr>
  <p:transition spd="med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 about Cain &amp; 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Why does God prefer Abel’s offering?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is God’s reaction to Cain’s sin similar to his reaction to that of Adam &amp; Eve?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does God treat Cain?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When Cain asks, </a:t>
            </a:r>
            <a:r>
              <a:rPr lang="en-US" dirty="0" smtClean="0">
                <a:solidFill>
                  <a:srgbClr val="DCC5ED"/>
                </a:solidFill>
              </a:rPr>
              <a:t>“Am I my brother’s keeper?” </a:t>
            </a:r>
            <a:r>
              <a:rPr lang="en-US" dirty="0" smtClean="0"/>
              <a:t>what is the right answer?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many times is the word “brother” used in chapter 4, verses 8-11?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170460"/>
      </p:ext>
    </p:extLst>
  </p:cSld>
  <p:clrMapOvr>
    <a:masterClrMapping/>
  </p:clrMapOvr>
  <p:transition spd="med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143000"/>
            <a:ext cx="1828800" cy="60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Titian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1542</a:t>
            </a:r>
          </a:p>
        </p:txBody>
      </p:sp>
      <p:pic>
        <p:nvPicPr>
          <p:cNvPr id="284674" name="Picture 2" descr="http://uploads4.wikipaintings.org/images/titian/cain-and-abel-15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4313"/>
            <a:ext cx="6324600" cy="6567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854347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TaNaK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(the 3-part Hebrew Bible)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Torah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(The Law, Books of Moses, Pentateuch)</a:t>
            </a:r>
            <a:endParaRPr lang="en-US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Genesis, Exodus, Leviticus, Numbers, Deuteronomy</a:t>
            </a:r>
            <a:endParaRPr lang="en-US" sz="2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C1FFDD"/>
                </a:solidFill>
              </a:rPr>
              <a:t>Nevi’im</a:t>
            </a:r>
            <a:r>
              <a:rPr lang="en-US" sz="2400" b="1" dirty="0" smtClean="0">
                <a:solidFill>
                  <a:srgbClr val="C1FFDD"/>
                </a:solidFill>
              </a:rPr>
              <a:t> (The prophets) </a:t>
            </a:r>
            <a:endParaRPr lang="en-US" sz="2400" dirty="0" smtClean="0">
              <a:solidFill>
                <a:srgbClr val="C1FFDD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C1FFDD"/>
                </a:solidFill>
              </a:rPr>
              <a:t>The former prophets: Joshua, Judges, 1&amp;2 Samuel, 1&amp;2 Kings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C1FFDD"/>
                </a:solidFill>
              </a:rPr>
              <a:t>The latter prophets: Isaiah, Jeremiah, Ezekiel, The scroll of the twelve (Amos, Hosea, Micah, Joel, O</a:t>
            </a:r>
            <a:r>
              <a:rPr lang="en-US" altLang="zh-CN" sz="2000" dirty="0" smtClean="0">
                <a:solidFill>
                  <a:srgbClr val="C1FFDD"/>
                </a:solidFill>
                <a:ea typeface="宋体" pitchFamily="2" charset="-122"/>
              </a:rPr>
              <a:t>badiah, Jonah, Nahum, Habakkuk, Zephaniah, Haggai, Zechariah, Malachi)</a:t>
            </a:r>
            <a:br>
              <a:rPr lang="en-US" altLang="zh-CN" sz="2000" dirty="0" smtClean="0">
                <a:solidFill>
                  <a:srgbClr val="C1FFDD"/>
                </a:solidFill>
                <a:ea typeface="宋体" pitchFamily="2" charset="-122"/>
              </a:rPr>
            </a:br>
            <a:endParaRPr lang="en-US" sz="2000" b="1" dirty="0" smtClean="0">
              <a:solidFill>
                <a:srgbClr val="C1FFDD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FFCDCD"/>
                </a:solidFill>
              </a:rPr>
              <a:t>Kethuvim</a:t>
            </a:r>
            <a:r>
              <a:rPr lang="en-US" sz="2400" b="1" dirty="0" smtClean="0">
                <a:solidFill>
                  <a:srgbClr val="FFCDCD"/>
                </a:solidFill>
              </a:rPr>
              <a:t> (The Writings) </a:t>
            </a:r>
            <a:r>
              <a:rPr lang="en-US" sz="2400" dirty="0" smtClean="0">
                <a:solidFill>
                  <a:srgbClr val="FFCDCD"/>
                </a:solidFill>
              </a:rPr>
              <a:t>(written after exile)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CDCD"/>
                </a:solidFill>
              </a:rPr>
              <a:t>Psalms, Job, Proverbs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CDCD"/>
                </a:solidFill>
              </a:rPr>
              <a:t>Ruth, Song of Songs (Song of Solomon), Ecclesiastes, Lamentations, Esther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CDCD"/>
                </a:solidFill>
              </a:rPr>
              <a:t>Daniel, Ezra-Nehemiah, 1-2 Chronicles</a:t>
            </a:r>
          </a:p>
        </p:txBody>
      </p:sp>
    </p:spTree>
    <p:extLst>
      <p:ext uri="{BB962C8B-B14F-4D97-AF65-F5344CB8AC3E}">
        <p14:creationId xmlns:p14="http://schemas.microsoft.com/office/powerpoint/2010/main" val="20597390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http://2.bp.blogspot.com/-z6crZ4TN7Wo/T5FOMs6oh7I/AAAAAAAACuM/CMLxyEmSQR0/s1600/Bouguereau-The_First_Mourning-1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689725" cy="540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561894"/>
      </p:ext>
    </p:extLst>
  </p:cSld>
  <p:clrMapOvr>
    <a:masterClrMapping/>
  </p:clrMapOvr>
  <p:transition spd="med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://answersfromthebook.files.wordpress.com/2009/09/454px-bartolomeo_manfredi_-_cain_kills_abel_c-_1600_kunsthistorisches_museum_vienna.jpg?w=6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563"/>
            <a:ext cx="4933950" cy="651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019800" y="1828800"/>
            <a:ext cx="2209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000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2D050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Cain Murdering Abel, circa 1610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By Bartolomeo Manfredi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183847165"/>
      </p:ext>
    </p:extLst>
  </p:cSld>
  <p:clrMapOvr>
    <a:masterClrMapping/>
  </p:clrMapOvr>
  <p:transition spd="med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http://farm9.staticflickr.com/8440/7908297080_b09a47a3ee_z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096000" cy="532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503079"/>
      </p:ext>
    </p:extLst>
  </p:cSld>
  <p:clrMapOvr>
    <a:masterClrMapping/>
  </p:clrMapOvr>
  <p:transition spd="med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ook.joshway.com/wp-content/uploads/2012/08/cain_ab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61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89524"/>
      </p:ext>
    </p:extLst>
  </p:cSld>
  <p:clrMapOvr>
    <a:masterClrMapping/>
  </p:clrMapOvr>
  <p:transition spd="med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Noah: A new start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Composed of J &amp; P sources interwoven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God expresses profound sorrow (6:5-6)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Earth returns to a pre-creation state when “darkness covered the face of the deep” (1:2)(7:11)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Full of ironies. Full of terror, annihilation, compassion, hope.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Noachan</a:t>
            </a:r>
            <a:r>
              <a:rPr lang="en-US" sz="2800" dirty="0" smtClean="0"/>
              <a:t> covenant. Rainbow is a symbol. (9: 8-17)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Similar to a story in the older Epic of Gilgamesh.</a:t>
            </a:r>
          </a:p>
        </p:txBody>
      </p:sp>
    </p:spTree>
    <p:extLst>
      <p:ext uri="{BB962C8B-B14F-4D97-AF65-F5344CB8AC3E}">
        <p14:creationId xmlns:p14="http://schemas.microsoft.com/office/powerpoint/2010/main" val="151520326"/>
      </p:ext>
    </p:extLst>
  </p:cSld>
  <p:clrMapOvr>
    <a:masterClrMapping/>
  </p:clrMapOvr>
  <p:transition spd="med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 about the Flood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What are some of the reasons for the flood?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Why was Noah chosen?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What happened after the flood involving his sons?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Do you see this more as a story of </a:t>
            </a:r>
            <a:r>
              <a:rPr lang="en-US" sz="2800" dirty="0" smtClean="0">
                <a:solidFill>
                  <a:srgbClr val="FFFF00"/>
                </a:solidFill>
              </a:rPr>
              <a:t>annihilation</a:t>
            </a:r>
            <a:r>
              <a:rPr lang="en-US" sz="2800" dirty="0" smtClean="0"/>
              <a:t> or of a </a:t>
            </a:r>
            <a:r>
              <a:rPr lang="en-US" sz="2800" dirty="0" smtClean="0">
                <a:solidFill>
                  <a:srgbClr val="FFFF00"/>
                </a:solidFill>
              </a:rPr>
              <a:t>new beginning</a:t>
            </a:r>
            <a:r>
              <a:rPr lang="en-US" sz="2800" dirty="0" smtClean="0"/>
              <a:t>? (Is this more of a tragedy or story of hope?)</a:t>
            </a:r>
          </a:p>
        </p:txBody>
      </p:sp>
    </p:spTree>
    <p:extLst>
      <p:ext uri="{BB962C8B-B14F-4D97-AF65-F5344CB8AC3E}">
        <p14:creationId xmlns:p14="http://schemas.microsoft.com/office/powerpoint/2010/main" val="550141323"/>
      </p:ext>
    </p:extLst>
  </p:cSld>
  <p:clrMapOvr>
    <a:masterClrMapping/>
  </p:clrMapOvr>
  <p:transition spd="med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895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Sons of Noah disperse and fill the land.</a:t>
            </a:r>
          </a:p>
        </p:txBody>
      </p:sp>
      <p:pic>
        <p:nvPicPr>
          <p:cNvPr id="199688" name="Picture 8" descr="http://s3.hubimg.com/u/6889214_f520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37038" y="1295400"/>
            <a:ext cx="4678362" cy="41211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9690" name="Picture 10" descr="http://the-red-thread.net/pangaea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743200"/>
            <a:ext cx="385921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260112"/>
      </p:ext>
    </p:extLst>
  </p:cSld>
  <p:clrMapOvr>
    <a:masterClrMapping/>
  </p:clrMapOvr>
  <p:transition spd="med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19800" y="4038600"/>
            <a:ext cx="13716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200" smtClean="0">
                <a:hlinkClick r:id="rId3" action="ppaction://hlinkfile"/>
              </a:rPr>
              <a:t>H:\Bible images\Flood\20_colette_isabella_les_animaux_entrent_dans.jpg</a:t>
            </a:r>
            <a:endParaRPr lang="en-US" sz="1200" smtClean="0"/>
          </a:p>
        </p:txBody>
      </p:sp>
      <p:pic>
        <p:nvPicPr>
          <p:cNvPr id="202756" name="Picture 4" descr="20_colette_isabella_les_animaux_entrent_da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8128000" cy="462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704098"/>
      </p:ext>
    </p:extLst>
  </p:cSld>
  <p:clrMapOvr>
    <a:masterClrMapping/>
  </p:clrMapOvr>
  <p:transition spd="med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7" name="Picture 5" descr="childrens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858000" cy="481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181788"/>
      </p:ext>
    </p:extLst>
  </p:cSld>
  <p:clrMapOvr>
    <a:masterClrMapping/>
  </p:clrMapOvr>
  <p:transition spd="med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Do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343400" cy="559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05" name="Picture 5" descr="do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0" y="838200"/>
            <a:ext cx="438785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49074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Christian Old Testament</a:t>
            </a:r>
          </a:p>
        </p:txBody>
      </p:sp>
      <p:graphicFrame>
        <p:nvGraphicFramePr>
          <p:cNvPr id="25395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33077879"/>
              </p:ext>
            </p:extLst>
          </p:nvPr>
        </p:nvGraphicFramePr>
        <p:xfrm>
          <a:off x="500063" y="1295400"/>
          <a:ext cx="8262937" cy="5257800"/>
        </p:xfrm>
        <a:graphic>
          <a:graphicData uri="http://schemas.openxmlformats.org/drawingml/2006/table">
            <a:tbl>
              <a:tblPr/>
              <a:tblGrid>
                <a:gridCol w="1966912"/>
                <a:gridCol w="2216150"/>
                <a:gridCol w="2112963"/>
                <a:gridCol w="19669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Pentateuch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Historical Books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Poetry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Wisdom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Prophetic Books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5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Genesis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Exodus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Leviticus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Numbers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Deuteronomy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Joshua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Judges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Samuel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Samuel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Chronicles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Chronicles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Ezra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Nehemiah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Tobias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Judith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Esther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DC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Macabees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Macabees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Psalms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Proverbs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Ecclesiastes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Song of Solomon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Wisdom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Solomon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Sirach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Isaiah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Jeremiah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Lamentations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Baruch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Ezekiel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Daniel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(additions)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Hosea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Joel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Amos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Obadiah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Jonah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Micah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Nahum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Habakkuk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Zephaniah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Haggai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Zechariah</a:t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Malachi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1FFDD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1FFD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Green = Nevi’im (the prophets)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Red =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Kethuvim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DC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宋体" pitchFamily="2" charset="-122"/>
                        </a:rPr>
                        <a:t> (the writings)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Yellow = books in the Roman Catholic and Greek Orthodox Old Testament (not in the Hebrew Bible,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Tanakh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E">
                        <a:alpha val="3098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395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ick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57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6" descr="noahs-ark-mu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82543"/>
      </p:ext>
    </p:extLst>
  </p:cSld>
  <p:clrMapOvr>
    <a:masterClrMapping/>
  </p:clrMapOvr>
  <p:transition spd="med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doreflood-afterm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"/>
            <a:ext cx="5172075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992944"/>
      </p:ext>
    </p:extLst>
  </p:cSld>
  <p:clrMapOvr>
    <a:masterClrMapping/>
  </p:clrMapOvr>
  <p:transition spd="med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LRK6AF$VEGXB8F5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439025" cy="547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889468"/>
      </p:ext>
    </p:extLst>
  </p:cSld>
  <p:clrMapOvr>
    <a:masterClrMapping/>
  </p:clrMapOvr>
  <p:transition spd="med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Babel: the last straw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 </a:t>
            </a:r>
            <a:r>
              <a:rPr lang="en-US" smtClean="0">
                <a:solidFill>
                  <a:schemeClr val="folHlink"/>
                </a:solidFill>
              </a:rPr>
              <a:t>etiology</a:t>
            </a:r>
            <a:r>
              <a:rPr lang="en-US" smtClean="0"/>
              <a:t> (story explaining how something originated)</a:t>
            </a:r>
          </a:p>
          <a:p>
            <a:pPr eaLnBrk="1" hangingPunct="1">
              <a:defRPr/>
            </a:pPr>
            <a:r>
              <a:rPr lang="en-US" smtClean="0"/>
              <a:t>Themes of human ambition and </a:t>
            </a:r>
            <a:r>
              <a:rPr lang="en-US" smtClean="0">
                <a:solidFill>
                  <a:schemeClr val="folHlink"/>
                </a:solidFill>
              </a:rPr>
              <a:t>divine retribution</a:t>
            </a:r>
          </a:p>
          <a:p>
            <a:pPr eaLnBrk="1" hangingPunct="1">
              <a:defRPr/>
            </a:pPr>
            <a:r>
              <a:rPr lang="en-US" smtClean="0"/>
              <a:t>Furthers man’s isolation from the divine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836103"/>
      </p:ext>
    </p:extLst>
  </p:cSld>
  <p:clrMapOvr>
    <a:masterClrMapping/>
  </p:clrMapOvr>
  <p:transition spd="med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9" name="Picture 5" descr="Babel by Gustave Dor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546735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232601"/>
      </p:ext>
    </p:extLst>
  </p:cSld>
  <p:clrMapOvr>
    <a:masterClrMapping/>
  </p:clrMapOvr>
  <p:transition spd="med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1587-kurpfalzi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19088"/>
            <a:ext cx="7772400" cy="6062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774984"/>
      </p:ext>
    </p:extLst>
  </p:cSld>
  <p:clrMapOvr>
    <a:masterClrMapping/>
  </p:clrMapOvr>
  <p:transition spd="med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babel1-Brueghel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0513"/>
            <a:ext cx="7924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29798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r>
              <a:rPr lang="en-US" dirty="0" smtClean="0"/>
              <a:t>God creates/Everything is good</a:t>
            </a:r>
          </a:p>
          <a:p>
            <a:r>
              <a:rPr lang="en-US" dirty="0" smtClean="0"/>
              <a:t>Conflict: Sin leading to death and separation from God. </a:t>
            </a:r>
          </a:p>
          <a:p>
            <a:r>
              <a:rPr lang="en-US" dirty="0" smtClean="0"/>
              <a:t>Action: Attempts to resolve conflict and renew relationship.</a:t>
            </a:r>
          </a:p>
          <a:p>
            <a:r>
              <a:rPr lang="en-US" dirty="0" smtClean="0"/>
              <a:t>The rise and fall and continuation of the Hebrew people is a struggle to renew the relationship.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957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humble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114800"/>
          </a:xfrm>
        </p:spPr>
        <p:txBody>
          <a:bodyPr/>
          <a:lstStyle/>
          <a:p>
            <a:r>
              <a:rPr lang="en-US" sz="2800" dirty="0" smtClean="0"/>
              <a:t>A small people group developed one of the most influential narratives in the history of the world.</a:t>
            </a:r>
          </a:p>
          <a:p>
            <a:r>
              <a:rPr lang="en-US" sz="2800" dirty="0" smtClean="0"/>
              <a:t>There is no independent history that records Israel as a very great nation. </a:t>
            </a:r>
            <a:endParaRPr lang="en-US" sz="2800" dirty="0"/>
          </a:p>
          <a:p>
            <a:r>
              <a:rPr lang="en-US" sz="2800" dirty="0" smtClean="0"/>
              <a:t>Their unified country only lasted for three generations.</a:t>
            </a:r>
            <a:endParaRPr lang="en-US" sz="2800" dirty="0"/>
          </a:p>
        </p:txBody>
      </p:sp>
      <p:pic>
        <p:nvPicPr>
          <p:cNvPr id="2050" name="Picture 2" descr="http://www.israelhebrew.com/wp-content/uploads/israel-world-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70" y="1600200"/>
            <a:ext cx="336845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aZOIfu7FM_c/SxNGZWLYz_I/AAAAAAAAABI/oAQg-MMcYRs/s1600/Middle-East-map+highlight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70" y="3811789"/>
            <a:ext cx="3368451" cy="2336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86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nathan Klassen\Pictures\Bible images\New_J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29398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nathan Klassen\Pictures\Bible images\20060722p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752600"/>
            <a:ext cx="55340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8414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nathan Klassen\Pictures\Bible images\THORAH~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969220" cy="51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nathan Klassen\Pictures\Bible images\6a00d83451bc4a69e200e54f58f4528833-64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77" y="456140"/>
            <a:ext cx="39243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5334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51998A90BA94D9B4635189BE7C0FD" ma:contentTypeVersion="0" ma:contentTypeDescription="Create a new document." ma:contentTypeScope="" ma:versionID="47ded9ff022b04de9125b178e39f1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c416ec778705ccc1589f6b0520a01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15F012-0733-466F-9112-C203CF611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62BC44-9F4D-466C-83DB-60EBD04D85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5C0099-F265-4DA2-8A80-1E91E91BD926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1062</TotalTime>
  <Words>1703</Words>
  <Application>Microsoft Office PowerPoint</Application>
  <PresentationFormat>On-screen Show (4:3)</PresentationFormat>
  <Paragraphs>322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PMingLiU</vt:lpstr>
      <vt:lpstr>SimSun</vt:lpstr>
      <vt:lpstr>Arial</vt:lpstr>
      <vt:lpstr>Calibri</vt:lpstr>
      <vt:lpstr>Tahoma</vt:lpstr>
      <vt:lpstr>Times New Roman</vt:lpstr>
      <vt:lpstr>Wingdings</vt:lpstr>
      <vt:lpstr>Textured</vt:lpstr>
      <vt:lpstr>The Bible as Literature: The Hebrew Bible SEN52931    Class Time:  Tues &amp; Thurs ABCD 6:25-10:05        Room: 5416</vt:lpstr>
      <vt:lpstr>Summer 2016 Bible Lit schedule</vt:lpstr>
      <vt:lpstr>A Literature Class</vt:lpstr>
      <vt:lpstr>The TaNaK (the 3-part Hebrew Bible)</vt:lpstr>
      <vt:lpstr>Christian Old Testament</vt:lpstr>
      <vt:lpstr>The Big Story</vt:lpstr>
      <vt:lpstr>A humble source</vt:lpstr>
      <vt:lpstr>PowerPoint Presentation</vt:lpstr>
      <vt:lpstr>PowerPoint Presentation</vt:lpstr>
      <vt:lpstr>PowerPoint Presentation</vt:lpstr>
      <vt:lpstr>PowerPoint Presentation</vt:lpstr>
      <vt:lpstr>Creation and  the Documentary Hypothesis</vt:lpstr>
      <vt:lpstr>Documentary hypothesis</vt:lpstr>
      <vt:lpstr>P “Priestly” Source</vt:lpstr>
      <vt:lpstr>J “Yahwist” source</vt:lpstr>
      <vt:lpstr>Read Genesis 1 and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source: P or J ?</vt:lpstr>
      <vt:lpstr>The First Account: Gen. 1-2:3</vt:lpstr>
      <vt:lpstr>The second account: GEN. 2:4-25</vt:lpstr>
      <vt:lpstr>Differences in human’s creation</vt:lpstr>
      <vt:lpstr>Creation of Adam (1510) MICHELANGELO Buonarroti  Ceiling of the Sistene Chapel</vt:lpstr>
      <vt:lpstr>What are we to know about God?</vt:lpstr>
      <vt:lpstr>Gen 3: The Fall: beginning of death &amp; mortality</vt:lpstr>
      <vt:lpstr>Questions about Adam &amp; Eve</vt:lpstr>
      <vt:lpstr>Scenes from the Garden of Eden   Jean Dreux 1460</vt:lpstr>
      <vt:lpstr>PowerPoint Presentation</vt:lpstr>
      <vt:lpstr>PowerPoint Presentation</vt:lpstr>
      <vt:lpstr>PowerPoint Presentation</vt:lpstr>
      <vt:lpstr>PowerPoint Presentation</vt:lpstr>
      <vt:lpstr>Prehistory (History before the Hebrews)</vt:lpstr>
      <vt:lpstr>Cycles</vt:lpstr>
      <vt:lpstr>Cain &amp; Abel: the first murder</vt:lpstr>
      <vt:lpstr>Questions about Cain &amp; 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Noah: A new start</vt:lpstr>
      <vt:lpstr>Questions about the Flood</vt:lpstr>
      <vt:lpstr>The Sons of Noah disperse and fill the land.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Babel: the last straw</vt:lpstr>
      <vt:lpstr>PowerPoint Presentation</vt:lpstr>
      <vt:lpstr>PowerPoint Presentation</vt:lpstr>
      <vt:lpstr>PowerPoint Presentation</vt:lpstr>
    </vt:vector>
  </TitlesOfParts>
  <Company>Levi and Micah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and Flora Hsueh Klassen</dc:creator>
  <cp:lastModifiedBy>Jonathan Klassen</cp:lastModifiedBy>
  <cp:revision>36</cp:revision>
  <dcterms:created xsi:type="dcterms:W3CDTF">2005-09-04T02:45:20Z</dcterms:created>
  <dcterms:modified xsi:type="dcterms:W3CDTF">2016-06-30T08:58:51Z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0x01010038A51998A90BA94D9B4635189BE7C0FD</vt:lpwstr>
  </property>
</Properties>
</file>