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6"/>
  </p:notesMasterIdLst>
  <p:sldIdLst>
    <p:sldId id="256" r:id="rId6"/>
    <p:sldId id="258" r:id="rId7"/>
    <p:sldId id="272" r:id="rId8"/>
    <p:sldId id="273" r:id="rId9"/>
    <p:sldId id="275" r:id="rId10"/>
    <p:sldId id="274" r:id="rId11"/>
    <p:sldId id="280" r:id="rId12"/>
    <p:sldId id="271" r:id="rId13"/>
    <p:sldId id="276" r:id="rId14"/>
    <p:sldId id="277" r:id="rId15"/>
    <p:sldId id="279" r:id="rId16"/>
    <p:sldId id="278" r:id="rId17"/>
    <p:sldId id="268" r:id="rId18"/>
    <p:sldId id="269" r:id="rId19"/>
    <p:sldId id="270" r:id="rId20"/>
    <p:sldId id="263" r:id="rId21"/>
    <p:sldId id="264" r:id="rId22"/>
    <p:sldId id="265" r:id="rId23"/>
    <p:sldId id="267" r:id="rId24"/>
    <p:sldId id="259" r:id="rId25"/>
    <p:sldId id="260" r:id="rId26"/>
    <p:sldId id="262" r:id="rId27"/>
    <p:sldId id="298" r:id="rId28"/>
    <p:sldId id="257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025321-0096-4CFE-9836-C131C7BE5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1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CD772-D400-4E1E-893D-DE3C04C0882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ECF239-B871-4196-84C3-C389822F845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3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5C8A0-E328-4779-9547-61AB8CA2D05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68831E-5143-4577-9883-7CEFACDC9CB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07587-A0E2-4FE7-A936-9C9705DC1F7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55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E96913-0E70-48DE-8F20-119A2647F531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9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12222C-19E9-425C-A0EE-DA12596B7DD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4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CCBEBA-5CE9-4F10-9693-B6BCE3B922D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1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521C2E-9280-4EA1-9DBE-266453E9762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BF63FF-E2FC-4CAE-BE4D-849946972AD4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5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25BF4D-5632-4343-813D-F32ABB9FC795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0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BE2498-1041-4F36-B9CE-CA374FAB2C0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8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25251D-2450-4CF6-9A99-11497251E651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4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CD772-D400-4E1E-893D-DE3C04C0882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7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B21AE3-E22B-4C80-8B66-C6A5DB0576B8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A653D-5D39-45F8-BC0C-5819B277C35E}" type="slidenum">
              <a:rPr lang="en-US"/>
              <a:pPr/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1410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7647E-B0DD-4719-AC9E-C395D2FA10DA}" type="slidenum">
              <a:rPr lang="en-US"/>
              <a:pPr/>
              <a:t>26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621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51D53-C7C8-44CF-813A-A8D9C2FA61E0}" type="slidenum">
              <a:rPr lang="en-US"/>
              <a:pPr/>
              <a:t>32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822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6F70E-0E4C-4D3F-8454-EB099BED23E4}" type="slidenum">
              <a:rPr lang="en-US"/>
              <a:pPr/>
              <a:t>33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4135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435FC-13AC-436D-8A60-EDF8E65115CD}" type="slidenum">
              <a:rPr lang="en-US"/>
              <a:pPr/>
              <a:t>34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2892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83E04-BE1F-4DA9-AC15-174455B9F151}" type="slidenum">
              <a:rPr lang="en-US"/>
              <a:pPr/>
              <a:t>36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819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E6029-188A-4E7C-9DBF-202608E79D52}" type="slidenum">
              <a:rPr lang="en-US"/>
              <a:pPr/>
              <a:t>37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86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2515F0-FE17-4F9F-A1C1-ABB821FA248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81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BB412-BFCB-4B31-99CF-568514F17612}" type="slidenum">
              <a:rPr lang="en-US"/>
              <a:pPr/>
              <a:t>39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000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1B0212-47DE-4C03-A82B-73C2DD104D1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0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1C9C0E-A712-4EEF-96BB-409AB4C7DBE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1869B4-CEAB-4213-B58E-8FF0ACD5AAC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C3CBA-E195-4EB8-B988-D4030A0441D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0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46C4AB-AC49-4143-9A4C-4046C254B57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16E965-427A-4E22-9FD2-68B870C0EB4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5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62840-F176-4EB9-89E3-BEF6F683F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96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B0869-00F9-4725-97AB-ABFB358CB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8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CB0E0-7B79-4621-926C-C6C9E15E5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63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906B-9767-4199-9FC1-D8EDE598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96F4-D079-41C2-97E1-5CF615C3C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899BD-F3D3-40E7-9888-78684A234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54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54E3-E959-4AF1-AD46-613F2810C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6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F7D4-CD1D-4C9B-8220-927140504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1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61CD-9104-45F3-AFDF-0B6717537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8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8022-249B-4805-A49C-0D33DF0B5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157C6-0EB8-4B56-AE50-904238578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0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4C5D89A4-945D-44FF-A515-1A14FAC64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88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4FE5567-7018-46FE-BA46-0E94BFB9AA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  <p:sldLayoutId id="2147483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gefX2sZ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ist8K4Eab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905" y="5181600"/>
            <a:ext cx="8077200" cy="11399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Part 1: Abraham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37" y="5001482"/>
            <a:ext cx="8077200" cy="15001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Genesis 12-22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914400"/>
            <a:ext cx="8479302" cy="32004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500" dirty="0" smtClean="0"/>
              <a:t>The age of the Patriarchs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300" dirty="0" smtClean="0"/>
              <a:t>(The beginning of the Hebrews)</a:t>
            </a:r>
            <a:endParaRPr lang="en-US" altLang="en-US" sz="6500" dirty="0" smtClean="0"/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Abraham</a:t>
            </a:r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Isaac</a:t>
            </a:r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Jacob (Israel)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37" y="3962399"/>
            <a:ext cx="8077200" cy="9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Genesis 12-50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Hagar &amp; Ishmael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C00000"/>
                </a:solidFill>
              </a:rPr>
              <a:t>16</a:t>
            </a:r>
            <a:r>
              <a:rPr lang="en-US" altLang="en-US" smtClean="0"/>
              <a:t> It’s Sarai’s idea and Abram passively listens (similar to Eve &amp; Adam situation)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C00000"/>
                </a:solidFill>
              </a:rPr>
              <a:t>16</a:t>
            </a:r>
            <a:r>
              <a:rPr lang="en-US" altLang="en-US" smtClean="0"/>
              <a:t> (J) Hagar sent away by Sarai when she becomes pregnant (16:5-6). God sees Hagar and offers a portion of the covenant. (16:10)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C00000"/>
                </a:solidFill>
              </a:rPr>
              <a:t>21:8</a:t>
            </a:r>
            <a:r>
              <a:rPr lang="en-US" altLang="en-US" smtClean="0"/>
              <a:t> (E) Hagar and Ishmael sent away. God sees and saves and makes promise. Abraham more distressed. Anticipates Abraham’s journey with Isaac.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0"/>
            <a:ext cx="2286000" cy="4625975"/>
          </a:xfrm>
        </p:spPr>
        <p:txBody>
          <a:bodyPr vert="horz"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Abraham Casting out Hagar and Ishmael, by Il Guercino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1657 </a:t>
            </a:r>
            <a:r>
              <a:rPr lang="en-US" altLang="en-US" sz="2800" i="1" smtClean="0"/>
              <a:t> </a:t>
            </a: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18436" name="Picture 2" descr="http://www.bible-topten.com/images/Il_Guernico_hagar_ism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143000"/>
            <a:ext cx="6480175" cy="4800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Abraham &amp; Isaac</a:t>
            </a:r>
            <a:br>
              <a:rPr lang="en-U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satMod val="150000"/>
                  </a:schemeClr>
                </a:solidFill>
              </a:rPr>
              <a:t>also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 “The Binding of Isaac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” (Gen. 22: 1-19)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Practice of Child sacrifice.</a:t>
            </a:r>
          </a:p>
          <a:p>
            <a:pPr eaLnBrk="1" hangingPunct="1"/>
            <a:r>
              <a:rPr lang="en-US" altLang="en-US" dirty="0" smtClean="0"/>
              <a:t>Did Abraham fail? Misunderstood God? He should have rejected proposal right away?</a:t>
            </a:r>
          </a:p>
          <a:p>
            <a:pPr eaLnBrk="1" hangingPunct="1"/>
            <a:r>
              <a:rPr lang="en-US" altLang="en-US" dirty="0" smtClean="0"/>
              <a:t>God tested Abraham (</a:t>
            </a:r>
            <a:r>
              <a:rPr lang="en-US" altLang="en-US" dirty="0" smtClean="0">
                <a:solidFill>
                  <a:srgbClr val="C00000"/>
                </a:solidFill>
              </a:rPr>
              <a:t>22:1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Did Isaac know?</a:t>
            </a:r>
          </a:p>
          <a:p>
            <a:pPr eaLnBrk="1" hangingPunct="1"/>
            <a:r>
              <a:rPr lang="en-US" altLang="en-US" dirty="0" smtClean="0"/>
              <a:t>Bare bones story. Open to lots of interpretation. </a:t>
            </a:r>
          </a:p>
          <a:p>
            <a:pPr eaLnBrk="1" hangingPunct="1"/>
            <a:r>
              <a:rPr lang="en-US" altLang="en-US" dirty="0" smtClean="0"/>
              <a:t>Did Moses come down from the mountain alone?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286000" cy="452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Before the sacrifice</a:t>
            </a:r>
          </a:p>
        </p:txBody>
      </p:sp>
      <p:pic>
        <p:nvPicPr>
          <p:cNvPr id="20483" name="Picture 4" descr="Abraham_and_Isaac_before_the_Sacrifice%2C_Jan_Victors%2C_164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0"/>
            <a:ext cx="6565900" cy="68580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Cigoli -1607</a:t>
            </a:r>
          </a:p>
        </p:txBody>
      </p:sp>
      <p:pic>
        <p:nvPicPr>
          <p:cNvPr id="21507" name="Picture 4" descr="cigoli16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63725"/>
            <a:ext cx="7010400" cy="444817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29000" cy="475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Sarto</a:t>
            </a:r>
            <a:br>
              <a:rPr lang="en-US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1507</a:t>
            </a:r>
          </a:p>
        </p:txBody>
      </p:sp>
      <p:pic>
        <p:nvPicPr>
          <p:cNvPr id="22531" name="Picture 4" descr="sarto15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238" y="0"/>
            <a:ext cx="5110162" cy="6858000"/>
          </a:xfr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Picture 4" descr="cathedral ceil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3" y="1825625"/>
            <a:ext cx="6162675" cy="452437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Chagall</a:t>
            </a:r>
          </a:p>
        </p:txBody>
      </p:sp>
      <p:pic>
        <p:nvPicPr>
          <p:cNvPr id="24579" name="Picture 4" descr="chagall_slaying_isaac432x35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33563"/>
            <a:ext cx="5486400" cy="45085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505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Rembrandt </a:t>
            </a:r>
          </a:p>
        </p:txBody>
      </p:sp>
      <p:pic>
        <p:nvPicPr>
          <p:cNvPr id="25603" name="Picture 7" descr="rembr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568825" cy="6858000"/>
          </a:xfr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Laurent de La Hire - 1650</a:t>
            </a:r>
          </a:p>
        </p:txBody>
      </p:sp>
      <p:pic>
        <p:nvPicPr>
          <p:cNvPr id="26627" name="Picture 4" descr="Abe &amp; Isaac - La Hire, Laurent de - 16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62088"/>
            <a:ext cx="6477000" cy="4857750"/>
          </a:xfr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Main stories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The Call of Abraham &amp; Covenant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12, 15, 17, 22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Patriarch in Trouble over wife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12:10-20 &amp; 20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Abraham &amp; Lot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13-14</a:t>
            </a:r>
            <a:r>
              <a:rPr lang="en-US" altLang="en-US" sz="2800" dirty="0" smtClean="0"/>
              <a:t>)</a:t>
            </a:r>
          </a:p>
          <a:p>
            <a:pPr lvl="1" eaLnBrk="1" hangingPunct="1"/>
            <a:r>
              <a:rPr lang="en-US" altLang="en-US" sz="2400" dirty="0" smtClean="0"/>
              <a:t>Abram &amp; Lot separate</a:t>
            </a:r>
          </a:p>
          <a:p>
            <a:pPr lvl="1" eaLnBrk="1" hangingPunct="1"/>
            <a:r>
              <a:rPr lang="en-US" altLang="en-US" sz="2400" dirty="0" smtClean="0"/>
              <a:t>Abram rescues Lot</a:t>
            </a:r>
          </a:p>
          <a:p>
            <a:pPr eaLnBrk="1" hangingPunct="1"/>
            <a:r>
              <a:rPr lang="en-US" altLang="en-US" sz="2800" dirty="0" smtClean="0"/>
              <a:t>Birth of Ishmael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16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Circumcision: The sign of the covenant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17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Judgment </a:t>
            </a:r>
            <a:r>
              <a:rPr lang="en-US" altLang="en-US" sz="2800" dirty="0" smtClean="0"/>
              <a:t>of Sodom </a:t>
            </a:r>
            <a:r>
              <a:rPr lang="en-US" altLang="en-US" sz="2800" dirty="0" smtClean="0"/>
              <a:t>&amp; Gomorrah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18:16-Ch 19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Birth of Isaac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21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The Binding of Isaac (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Ch</a:t>
            </a:r>
            <a:r>
              <a:rPr lang="en-US" altLang="en-US" sz="2800" dirty="0" smtClean="0">
                <a:solidFill>
                  <a:srgbClr val="C00000"/>
                </a:solidFill>
              </a:rPr>
              <a:t> 22</a:t>
            </a:r>
            <a:r>
              <a:rPr lang="en-US" alt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Highway 61 Revisited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satMod val="150000"/>
                  </a:schemeClr>
                </a:solidFill>
              </a:rPr>
              <a:t>by Bob Dylan (1965) </a:t>
            </a:r>
            <a:r>
              <a:rPr lang="en-US" sz="2000" dirty="0">
                <a:solidFill>
                  <a:schemeClr val="accent1">
                    <a:satMod val="150000"/>
                  </a:schemeClr>
                </a:solidFill>
                <a:hlinkClick r:id="rId3"/>
              </a:rPr>
              <a:t>play</a:t>
            </a:r>
            <a:endParaRPr lang="en-US" sz="2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</a:rPr>
              <a:t>Arose out of the peace movement of the 1960s.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70C0"/>
                </a:solidFill>
              </a:rPr>
              <a:t>An angry, anti-authority sentiment.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70C0"/>
                </a:solidFill>
              </a:rPr>
              <a:t>Bitter, ironic in both word and tone.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70C0"/>
                </a:solidFill>
              </a:rPr>
              <a:t>Hwy 61 (the “Blues Highway”) follows the Mississippi River.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70C0"/>
                </a:solidFill>
              </a:rPr>
              <a:t>Bob Dylan’s father’s name is Abraham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/>
              <a:t>Oh God said to Abraham, "Kill me a son"</a:t>
            </a:r>
            <a:br>
              <a:rPr lang="en-US" altLang="en-US" sz="2400" dirty="0" smtClean="0"/>
            </a:br>
            <a:r>
              <a:rPr lang="en-US" altLang="en-US" sz="2400" dirty="0" smtClean="0"/>
              <a:t>Abe says, "Man, you must be </a:t>
            </a:r>
            <a:r>
              <a:rPr lang="en-US" altLang="en-US" sz="2400" dirty="0" err="1" smtClean="0"/>
              <a:t>puttin</a:t>
            </a:r>
            <a:r>
              <a:rPr lang="en-US" altLang="en-US" sz="2400" dirty="0" smtClean="0"/>
              <a:t>' me on"</a:t>
            </a:r>
            <a:br>
              <a:rPr lang="en-US" altLang="en-US" sz="2400" dirty="0" smtClean="0"/>
            </a:br>
            <a:r>
              <a:rPr lang="en-US" altLang="en-US" sz="2400" dirty="0" smtClean="0"/>
              <a:t>God say, "No." Abe say, "What?"</a:t>
            </a:r>
            <a:br>
              <a:rPr lang="en-US" altLang="en-US" sz="2400" dirty="0" smtClean="0"/>
            </a:br>
            <a:r>
              <a:rPr lang="en-US" altLang="en-US" sz="2400" dirty="0" smtClean="0"/>
              <a:t>God say, "You can do what you want Abe, but</a:t>
            </a:r>
            <a:br>
              <a:rPr lang="en-US" altLang="en-US" sz="2400" dirty="0" smtClean="0"/>
            </a:br>
            <a:r>
              <a:rPr lang="en-US" altLang="en-US" sz="2400" dirty="0" smtClean="0"/>
              <a:t>The next time you see me </a:t>
            </a:r>
            <a:r>
              <a:rPr lang="en-US" altLang="en-US" sz="2400" dirty="0" err="1" smtClean="0"/>
              <a:t>comin</a:t>
            </a:r>
            <a:r>
              <a:rPr lang="en-US" altLang="en-US" sz="2400" dirty="0" smtClean="0"/>
              <a:t>' you better run"</a:t>
            </a:r>
            <a:br>
              <a:rPr lang="en-US" altLang="en-US" sz="2400" dirty="0" smtClean="0"/>
            </a:br>
            <a:r>
              <a:rPr lang="en-US" altLang="en-US" sz="2400" dirty="0" smtClean="0"/>
              <a:t>Well Abe says, "Where do you want this </a:t>
            </a:r>
            <a:r>
              <a:rPr lang="en-US" altLang="en-US" sz="2400" dirty="0" err="1" smtClean="0"/>
              <a:t>killin</a:t>
            </a:r>
            <a:r>
              <a:rPr lang="en-US" altLang="en-US" sz="2400" dirty="0" smtClean="0"/>
              <a:t>' done?"</a:t>
            </a:r>
            <a:br>
              <a:rPr lang="en-US" altLang="en-US" sz="2400" dirty="0" smtClean="0"/>
            </a:br>
            <a:r>
              <a:rPr lang="en-US" altLang="en-US" sz="2400" dirty="0" smtClean="0"/>
              <a:t>God says, "Out on Highway 61."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Highway 61 Revisited</a:t>
            </a:r>
            <a:br>
              <a:rPr lang="en-US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>
                <a:solidFill>
                  <a:schemeClr val="accent1">
                    <a:satMod val="150000"/>
                  </a:schemeClr>
                </a:solidFill>
              </a:rPr>
              <a:t>by Bob Dylan (1965)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Well Georgia Sam he had a bloody nose</a:t>
            </a:r>
            <a:br>
              <a:rPr lang="en-US" altLang="en-US" sz="2400" smtClean="0"/>
            </a:br>
            <a:r>
              <a:rPr lang="en-US" altLang="en-US" sz="2400" smtClean="0"/>
              <a:t>Welfare Department they wouldn't give him no clothes</a:t>
            </a:r>
            <a:br>
              <a:rPr lang="en-US" altLang="en-US" sz="2400" smtClean="0"/>
            </a:br>
            <a:r>
              <a:rPr lang="en-US" altLang="en-US" sz="2400" smtClean="0"/>
              <a:t>He asked poor Howard where can I go</a:t>
            </a:r>
            <a:br>
              <a:rPr lang="en-US" altLang="en-US" sz="2400" smtClean="0"/>
            </a:br>
            <a:r>
              <a:rPr lang="en-US" altLang="en-US" sz="2400" smtClean="0"/>
              <a:t>Howard said there's only one place I know</a:t>
            </a:r>
            <a:br>
              <a:rPr lang="en-US" altLang="en-US" sz="2400" smtClean="0"/>
            </a:br>
            <a:r>
              <a:rPr lang="en-US" altLang="en-US" sz="2400" smtClean="0"/>
              <a:t>Sam said tell me quick man I got to run</a:t>
            </a:r>
            <a:br>
              <a:rPr lang="en-US" altLang="en-US" sz="2400" smtClean="0"/>
            </a:br>
            <a:r>
              <a:rPr lang="en-US" altLang="en-US" sz="2400" smtClean="0"/>
              <a:t>Ol' Howard just pointed with his gun</a:t>
            </a:r>
            <a:br>
              <a:rPr lang="en-US" altLang="en-US" sz="2400" smtClean="0"/>
            </a:br>
            <a:r>
              <a:rPr lang="en-US" altLang="en-US" sz="2400" smtClean="0"/>
              <a:t>And said that way down on Highway 61.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smtClean="0"/>
              <a:t>Well Mack the Finger said to Louie the King</a:t>
            </a:r>
            <a:br>
              <a:rPr lang="en-US" altLang="en-US" sz="2400" smtClean="0"/>
            </a:br>
            <a:r>
              <a:rPr lang="en-US" altLang="en-US" sz="2400" smtClean="0"/>
              <a:t>I got forty red white and blue shoe strings</a:t>
            </a:r>
            <a:br>
              <a:rPr lang="en-US" altLang="en-US" sz="2400" smtClean="0"/>
            </a:br>
            <a:r>
              <a:rPr lang="en-US" altLang="en-US" sz="2400" smtClean="0"/>
              <a:t>And a thousand telephones that don't ring</a:t>
            </a:r>
            <a:br>
              <a:rPr lang="en-US" altLang="en-US" sz="2400" smtClean="0"/>
            </a:br>
            <a:r>
              <a:rPr lang="en-US" altLang="en-US" sz="2400" smtClean="0"/>
              <a:t>Do you know where I can get rid of these things</a:t>
            </a:r>
            <a:br>
              <a:rPr lang="en-US" altLang="en-US" sz="2400" smtClean="0"/>
            </a:br>
            <a:r>
              <a:rPr lang="en-US" altLang="en-US" sz="2400" smtClean="0"/>
              <a:t>And Louie the King said let me think for a minute son</a:t>
            </a:r>
            <a:br>
              <a:rPr lang="en-US" altLang="en-US" sz="2400" smtClean="0"/>
            </a:br>
            <a:r>
              <a:rPr lang="en-US" altLang="en-US" sz="2400" smtClean="0"/>
              <a:t>And he said yes I think it can be easily done</a:t>
            </a:r>
            <a:br>
              <a:rPr lang="en-US" altLang="en-US" sz="2400" smtClean="0"/>
            </a:br>
            <a:r>
              <a:rPr lang="en-US" altLang="en-US" sz="2400" smtClean="0"/>
              <a:t>Just take everything down to Highway 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Highway 61 Revisited</a:t>
            </a:r>
            <a:br>
              <a:rPr lang="en-US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>
                <a:solidFill>
                  <a:schemeClr val="accent1">
                    <a:satMod val="150000"/>
                  </a:schemeClr>
                </a:solidFill>
              </a:rPr>
              <a:t>by Bob Dylan (1965)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Now the fifth daughter on the twelfth night</a:t>
            </a:r>
            <a:br>
              <a:rPr lang="en-US" altLang="en-US" sz="2400" smtClean="0"/>
            </a:br>
            <a:r>
              <a:rPr lang="en-US" altLang="en-US" sz="2400" smtClean="0"/>
              <a:t>Told the first father that things weren't right</a:t>
            </a:r>
            <a:br>
              <a:rPr lang="en-US" altLang="en-US" sz="2400" smtClean="0"/>
            </a:br>
            <a:r>
              <a:rPr lang="en-US" altLang="en-US" sz="2400" smtClean="0"/>
              <a:t>My complexion she said is much too white</a:t>
            </a:r>
            <a:br>
              <a:rPr lang="en-US" altLang="en-US" sz="2400" smtClean="0"/>
            </a:br>
            <a:r>
              <a:rPr lang="en-US" altLang="en-US" sz="2400" smtClean="0"/>
              <a:t>He said come here and step into the light he says hmm you're right</a:t>
            </a:r>
            <a:br>
              <a:rPr lang="en-US" altLang="en-US" sz="2400" smtClean="0"/>
            </a:br>
            <a:r>
              <a:rPr lang="en-US" altLang="en-US" sz="2400" smtClean="0"/>
              <a:t>Let me tell the second mother this has been done</a:t>
            </a:r>
            <a:br>
              <a:rPr lang="en-US" altLang="en-US" sz="2400" smtClean="0"/>
            </a:br>
            <a:r>
              <a:rPr lang="en-US" altLang="en-US" sz="2400" smtClean="0"/>
              <a:t>But the second mother was with the seventh son</a:t>
            </a:r>
            <a:br>
              <a:rPr lang="en-US" altLang="en-US" sz="2400" smtClean="0"/>
            </a:br>
            <a:r>
              <a:rPr lang="en-US" altLang="en-US" sz="2400" smtClean="0"/>
              <a:t>And they were both out on Highway 61.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400" smtClean="0"/>
              <a:t>Now the rovin' gambler he was very bored</a:t>
            </a:r>
            <a:br>
              <a:rPr lang="en-US" altLang="en-US" sz="2400" smtClean="0"/>
            </a:br>
            <a:r>
              <a:rPr lang="en-US" altLang="en-US" sz="2400" smtClean="0"/>
              <a:t>He was tryin' to create a next world war</a:t>
            </a:r>
            <a:br>
              <a:rPr lang="en-US" altLang="en-US" sz="2400" smtClean="0"/>
            </a:br>
            <a:r>
              <a:rPr lang="en-US" altLang="en-US" sz="2400" smtClean="0"/>
              <a:t>He found a promoter who nearly fell off the floor</a:t>
            </a:r>
            <a:br>
              <a:rPr lang="en-US" altLang="en-US" sz="2400" smtClean="0"/>
            </a:br>
            <a:r>
              <a:rPr lang="en-US" altLang="en-US" sz="2400" smtClean="0"/>
              <a:t>He said I never engaged in this kind of thing before</a:t>
            </a:r>
            <a:br>
              <a:rPr lang="en-US" altLang="en-US" sz="2400" smtClean="0"/>
            </a:br>
            <a:r>
              <a:rPr lang="en-US" altLang="en-US" sz="2400" smtClean="0"/>
              <a:t>But yes I think it can be very easily done</a:t>
            </a:r>
            <a:br>
              <a:rPr lang="en-US" altLang="en-US" sz="2400" smtClean="0"/>
            </a:br>
            <a:r>
              <a:rPr lang="en-US" altLang="en-US" sz="2400" smtClean="0"/>
              <a:t>We'll just put some bleachers out in the sun</a:t>
            </a:r>
            <a:br>
              <a:rPr lang="en-US" altLang="en-US" sz="2400" smtClean="0"/>
            </a:br>
            <a:r>
              <a:rPr lang="en-US" altLang="en-US" sz="2400" smtClean="0"/>
              <a:t>And have it on Highway 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905" y="5181600"/>
            <a:ext cx="8077200" cy="11399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Part 2: </a:t>
            </a:r>
            <a:r>
              <a:rPr lang="en-US" dirty="0"/>
              <a:t>Isaac through Joseph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37" y="5791200"/>
            <a:ext cx="8077200" cy="71047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Genesis </a:t>
            </a:r>
            <a:r>
              <a:rPr lang="en-US" dirty="0" smtClean="0">
                <a:solidFill>
                  <a:schemeClr val="tx1"/>
                </a:solidFill>
              </a:rPr>
              <a:t>23-50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914400"/>
            <a:ext cx="8479302" cy="32004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500" dirty="0" smtClean="0"/>
              <a:t>The age of the Patriarchs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300" dirty="0" smtClean="0"/>
              <a:t>(The beginning of the Hebrews)</a:t>
            </a:r>
            <a:endParaRPr lang="en-US" altLang="en-US" sz="6500" dirty="0" smtClean="0"/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Abraham</a:t>
            </a:r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Isaac</a:t>
            </a:r>
          </a:p>
          <a:p>
            <a:pPr marL="3024188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Jacob (Israel)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37" y="3962399"/>
            <a:ext cx="8077200" cy="9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Genesis 12-50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Major stories in this part</a:t>
            </a:r>
            <a:endParaRPr lang="en-US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4495800" cy="35814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Marriage of Isaac &amp; Rebecca</a:t>
            </a:r>
          </a:p>
          <a:p>
            <a:pPr eaLnBrk="1" hangingPunct="1"/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Esau &amp; Jacob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Selling birthright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Father’s blessing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Jacob’s marriage and prosperity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The rape of Dinah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800600" y="266700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/>
              <a:t>Joseph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Dreams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sold by brothers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Slavery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Prison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Rise to power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Meets brothers again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Family moves to Egypt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609600" y="18288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Genesis 23-50 (the rest of the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Review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70C0"/>
                </a:solidFill>
              </a:rPr>
              <a:t>Primeval history </a:t>
            </a:r>
            <a:r>
              <a:rPr lang="en-US" sz="1600" dirty="0" smtClean="0"/>
              <a:t>(</a:t>
            </a:r>
            <a:r>
              <a:rPr lang="en-US" sz="1600" dirty="0"/>
              <a:t>Creation and Fall, Cain &amp; Abel, Noah &amp; Flood, Babel)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70C0"/>
                </a:solidFill>
              </a:rPr>
              <a:t>Cycle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sz="2000" dirty="0"/>
              <a:t>(1. things are good, 2. people do evil, 3. God punishes, (people remember God) (God remembers them) 4. new start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rgbClr val="0070C0"/>
                </a:solidFill>
              </a:rPr>
              <a:t>Writing of the Bible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Documentary hypothesis </a:t>
            </a:r>
            <a:r>
              <a:rPr lang="en-US" dirty="0" smtClean="0"/>
              <a:t>P</a:t>
            </a:r>
            <a:r>
              <a:rPr lang="en-US" dirty="0"/>
              <a:t> </a:t>
            </a:r>
            <a:r>
              <a:rPr lang="en-US" dirty="0" smtClean="0"/>
              <a:t>&amp; J sources.</a:t>
            </a:r>
            <a:endParaRPr lang="en-US" dirty="0"/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It’s subjective. It presents ideas about God.</a:t>
            </a:r>
            <a:endParaRPr lang="en-US" sz="20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rgbClr val="0070C0"/>
                </a:solidFill>
              </a:rPr>
              <a:t>Call of Abraham </a:t>
            </a:r>
            <a:r>
              <a:rPr lang="en-US" sz="2000" dirty="0"/>
              <a:t>(another new start)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Covenant between God &amp; Abraham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rgbClr val="0070C0"/>
                </a:solidFill>
              </a:rPr>
              <a:t>Patriarchs 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Abraham (tested</a:t>
            </a:r>
            <a:r>
              <a:rPr lang="en-US" dirty="0" smtClean="0"/>
              <a:t>) </a:t>
            </a:r>
            <a:r>
              <a:rPr lang="en-US" sz="1600" dirty="0" smtClean="0"/>
              <a:t>(Does he come down the mountain alone? 22:19)</a:t>
            </a:r>
            <a:endParaRPr lang="en-US" dirty="0"/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Isaac (Ishmael a threat</a:t>
            </a:r>
            <a:r>
              <a:rPr lang="en-US" dirty="0" smtClean="0"/>
              <a:t>)</a:t>
            </a:r>
            <a:endParaRPr lang="en-US" dirty="0"/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Jacob/Israel (Esau a threat)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12 male children become 12 tribes (Dinah a threat)</a:t>
            </a:r>
          </a:p>
          <a:p>
            <a:pPr marL="1133856" lvl="2" fontAlgn="auto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/>
              <a:t>Joseph (and brothers)</a:t>
            </a:r>
          </a:p>
        </p:txBody>
      </p:sp>
    </p:spTree>
    <p:extLst>
      <p:ext uri="{BB962C8B-B14F-4D97-AF65-F5344CB8AC3E}">
        <p14:creationId xmlns:p14="http://schemas.microsoft.com/office/powerpoint/2010/main" val="3509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Dialogism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19100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What’s the difference between a dialogue (conversation) and a speech?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“Impoverishment by </a:t>
            </a:r>
            <a:r>
              <a:rPr lang="en-US" sz="2800" dirty="0" err="1" smtClean="0">
                <a:solidFill>
                  <a:srgbClr val="92D050"/>
                </a:solidFill>
              </a:rPr>
              <a:t>univocality</a:t>
            </a:r>
            <a:r>
              <a:rPr lang="en-US" sz="2800" dirty="0" smtClean="0">
                <a:solidFill>
                  <a:srgbClr val="92D050"/>
                </a:solidFill>
              </a:rPr>
              <a:t>”</a:t>
            </a:r>
            <a:r>
              <a:rPr lang="en-US" sz="2800" dirty="0" smtClean="0"/>
              <a:t> Jacque Derrida </a:t>
            </a:r>
            <a:endParaRPr lang="en-US" sz="2800" dirty="0" smtClean="0">
              <a:solidFill>
                <a:srgbClr val="92D050"/>
              </a:solidFill>
            </a:endParaRPr>
          </a:p>
          <a:p>
            <a:pPr lvl="1"/>
            <a:r>
              <a:rPr lang="en-US" sz="2400" dirty="0" smtClean="0"/>
              <a:t>When we try to make a text univocal, “one-voiced,” we take away its richness. </a:t>
            </a:r>
          </a:p>
          <a:p>
            <a:pPr lvl="1"/>
            <a:r>
              <a:rPr lang="en-US" sz="2400" dirty="0" smtClean="0"/>
              <a:t>If your goal is “to get the point” then you are impoverishing the text.</a:t>
            </a:r>
          </a:p>
          <a:p>
            <a:r>
              <a:rPr lang="en-US" sz="2800" dirty="0" smtClean="0"/>
              <a:t>The books of the Bible, like all good literature, are dialogic (</a:t>
            </a:r>
            <a:r>
              <a:rPr lang="en-US" sz="2800" dirty="0" err="1" smtClean="0"/>
              <a:t>multivocal</a:t>
            </a:r>
            <a:r>
              <a:rPr lang="en-US" sz="2800" dirty="0" smtClean="0"/>
              <a:t>), not </a:t>
            </a:r>
            <a:r>
              <a:rPr lang="en-US" sz="2800" dirty="0" err="1" smtClean="0"/>
              <a:t>monologic</a:t>
            </a:r>
            <a:r>
              <a:rPr lang="en-US" sz="2800" dirty="0" smtClean="0"/>
              <a:t> (univocal).</a:t>
            </a:r>
          </a:p>
        </p:txBody>
      </p:sp>
    </p:spTree>
    <p:extLst>
      <p:ext uri="{BB962C8B-B14F-4D97-AF65-F5344CB8AC3E}">
        <p14:creationId xmlns:p14="http://schemas.microsoft.com/office/powerpoint/2010/main" val="1119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Danger: threats to the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70C0"/>
                </a:solidFill>
              </a:rPr>
              <a:t>The promise to Abraham depends on lots of descendants who create a new nation, but…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Abraham &amp; Sarah have no children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Promised son to be sacrificed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Isaac can’t have children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Jacob and Esau fight for the promise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Jacob struggles to marry with one he loves (Rachel) &amp; she can’t have children for a long time.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Dinah &amp; threat of intermarriage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Jacob loses favorite son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Famine may wipe them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three 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Abraham </a:t>
            </a:r>
            <a:r>
              <a:rPr lang="en-US" dirty="0" smtClean="0"/>
              <a:t>(Gen 11-25)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Isaac </a:t>
            </a:r>
            <a:r>
              <a:rPr lang="en-US" dirty="0" smtClean="0"/>
              <a:t>(Gen 21-27, 35) overshadowed by his father, his wife, and his son.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Jacob </a:t>
            </a:r>
            <a:r>
              <a:rPr lang="en-US" dirty="0" smtClean="0"/>
              <a:t>(Gen 25-36)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Joseph </a:t>
            </a:r>
            <a:r>
              <a:rPr lang="en-US" dirty="0" smtClean="0"/>
              <a:t>(Gen 37-50)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7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Rebekah: What a Woman</a:t>
            </a:r>
            <a:r>
              <a:rPr lang="en-US" dirty="0" smtClean="0"/>
              <a:t>! </a:t>
            </a:r>
            <a:r>
              <a:rPr lang="en-US" sz="2400" dirty="0" smtClean="0"/>
              <a:t>(</a:t>
            </a:r>
            <a:r>
              <a:rPr lang="en-US" sz="2400" dirty="0" err="1" smtClean="0"/>
              <a:t>Chs</a:t>
            </a:r>
            <a:r>
              <a:rPr lang="en-US" sz="2400" dirty="0" smtClean="0"/>
              <a:t> 24-25)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8525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Immediately hospitable to Abraham’s servant </a:t>
            </a:r>
            <a:r>
              <a:rPr lang="en-US" sz="2400" dirty="0" smtClean="0"/>
              <a:t>(24)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Courageously volunteers to go to a strange land and marry Isaac, a strange man.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Gives birth to twins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Lord speaks </a:t>
            </a:r>
            <a:r>
              <a:rPr lang="en-US" u="sng" dirty="0" smtClean="0"/>
              <a:t>to her </a:t>
            </a:r>
            <a:r>
              <a:rPr lang="en-US" dirty="0" smtClean="0"/>
              <a:t>(25:23)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She sides with the younger son, shapes future.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Plans Jacobs deception of her husband.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Sends Jacob away to </a:t>
            </a:r>
            <a:r>
              <a:rPr lang="en-US" dirty="0" err="1" smtClean="0"/>
              <a:t>Laban</a:t>
            </a:r>
            <a:r>
              <a:rPr lang="en-US" dirty="0" smtClean="0"/>
              <a:t>, keeping him safe.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Her husband is the only monogamous patriarch.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Questions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305800" cy="4625975"/>
          </a:xfrm>
        </p:spPr>
        <p:txBody>
          <a:bodyPr/>
          <a:lstStyle/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What is the covenant between Abraham and God? Put it in your own words?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What is the sign of the covenant?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What </a:t>
            </a:r>
            <a:r>
              <a:rPr lang="en-US" altLang="en-US" sz="2800" dirty="0" smtClean="0"/>
              <a:t>is Ishmael’s relationship to the covenant?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How does Abraham screw up twice in the same way?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How does Lot function as a foil for Abraham?</a:t>
            </a:r>
          </a:p>
          <a:p>
            <a:pPr marL="633412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How does the story of Sodom &amp; Gomorrah fit into this narrative?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3733800" cy="1736725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Nicolas </a:t>
            </a:r>
            <a:r>
              <a:rPr lang="en-US" dirty="0" err="1" smtClean="0"/>
              <a:t>Poussin</a:t>
            </a:r>
            <a:r>
              <a:rPr lang="en-US" dirty="0" smtClean="0"/>
              <a:t>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'</a:t>
            </a:r>
            <a:r>
              <a:rPr lang="en-US" dirty="0" err="1" smtClean="0"/>
              <a:t>Eliezer</a:t>
            </a:r>
            <a:r>
              <a:rPr lang="en-US" dirty="0" smtClean="0"/>
              <a:t> and Rebecca at the Well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1648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40964" name="Picture 4" descr="http://www.bible-art.info/poussin_rebe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601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Picture 6" descr="http://freechristimages.org/Images_Genesis/Rebekah_Nicolas_Pous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51546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8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Repeating storylines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92D050"/>
                </a:solidFill>
              </a:rPr>
              <a:t>Sibling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Rivalry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Cain &amp; Abel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Isaac &amp; Ishmael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Jacob </a:t>
            </a:r>
            <a:r>
              <a:rPr lang="en-US" dirty="0" smtClean="0"/>
              <a:t>&amp; Esau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Rachel </a:t>
            </a:r>
            <a:r>
              <a:rPr lang="en-US" dirty="0" smtClean="0"/>
              <a:t>&amp; Leah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Joseph &amp; brothers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Hidden Identities</a:t>
            </a:r>
          </a:p>
          <a:p>
            <a:pPr lvl="1"/>
            <a:r>
              <a:rPr lang="en-US" dirty="0" smtClean="0"/>
              <a:t>Jacob &amp; Isaac</a:t>
            </a:r>
          </a:p>
          <a:p>
            <a:pPr lvl="1"/>
            <a:r>
              <a:rPr lang="en-US" dirty="0" smtClean="0"/>
              <a:t>Judah &amp; Tamar</a:t>
            </a:r>
          </a:p>
          <a:p>
            <a:pPr lvl="1"/>
            <a:r>
              <a:rPr lang="en-US" dirty="0" smtClean="0"/>
              <a:t>Joseph &amp; brothers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9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Story cycles in 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lnSpc>
                <a:spcPct val="8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Primeval narratives</a:t>
            </a:r>
            <a:r>
              <a:rPr lang="en-US" sz="2400" dirty="0" smtClean="0"/>
              <a:t>: How </a:t>
            </a:r>
            <a:r>
              <a:rPr lang="en-US" sz="2400" dirty="0"/>
              <a:t>the world got the way it is. A progression away from god-likeness to becoming human. </a:t>
            </a:r>
          </a:p>
          <a:p>
            <a:pPr marL="457200" indent="-457200" fontAlgn="auto">
              <a:lnSpc>
                <a:spcPct val="8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</a:rPr>
              <a:t>Abraham</a:t>
            </a:r>
            <a:r>
              <a:rPr lang="en-US" sz="2400" dirty="0"/>
              <a:t>: Faithful. First man called by God to follow him. Abraham tested many times. (Moves to new land. Faithful to Lot. Circumcision. Binding of Isaac.) But not perfect. </a:t>
            </a:r>
          </a:p>
          <a:p>
            <a:pPr marL="457200" indent="-457200" fontAlgn="auto">
              <a:lnSpc>
                <a:spcPct val="8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</a:rPr>
              <a:t>Isaac</a:t>
            </a:r>
            <a:r>
              <a:rPr lang="en-US" sz="2400" dirty="0"/>
              <a:t>: Passive. Not an agent, but an object. </a:t>
            </a:r>
            <a:r>
              <a:rPr lang="en-US" sz="2400" dirty="0" smtClean="0"/>
              <a:t>Sacrificed. </a:t>
            </a:r>
            <a:r>
              <a:rPr lang="en-US" sz="2400" dirty="0"/>
              <a:t>Blind, on deathbed. Was he permanently disabled by sacrifice experience? Did his wife dominate him?</a:t>
            </a:r>
          </a:p>
          <a:p>
            <a:pPr marL="457200" indent="-457200" fontAlgn="auto">
              <a:lnSpc>
                <a:spcPct val="8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</a:rPr>
              <a:t>Jacob/Israel</a:t>
            </a:r>
            <a:r>
              <a:rPr lang="en-US" sz="2400" dirty="0"/>
              <a:t>: Assertive and clever. Home – away – home pattern. Moves from having little to great abundance. Begins the proliferation of the Israelites.  </a:t>
            </a:r>
          </a:p>
          <a:p>
            <a:pPr marL="457200" indent="-457200" fontAlgn="auto">
              <a:lnSpc>
                <a:spcPct val="8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Joseph</a:t>
            </a:r>
            <a:r>
              <a:rPr lang="en-US" sz="2000" dirty="0"/>
              <a:t>: A </a:t>
            </a:r>
            <a:r>
              <a:rPr lang="en-US" sz="2000" dirty="0" smtClean="0"/>
              <a:t>dreamer and interpreter of dreams. </a:t>
            </a:r>
            <a:r>
              <a:rPr lang="en-US" sz="2000" dirty="0"/>
              <a:t>Used by God to save His people. Moves from being a pampered child to a ruler in Egypt. 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8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6" name="Rectangle 44"/>
          <p:cNvSpPr>
            <a:spLocks noGrp="1" noChangeArrowheads="1"/>
          </p:cNvSpPr>
          <p:nvPr>
            <p:ph type="title"/>
          </p:nvPr>
        </p:nvSpPr>
        <p:spPr>
          <a:xfrm>
            <a:off x="370449" y="35719"/>
            <a:ext cx="5867400" cy="1401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Compare the </a:t>
            </a:r>
            <a:r>
              <a:rPr lang="en-US" dirty="0" smtClean="0"/>
              <a:t>brothers</a:t>
            </a:r>
            <a:br>
              <a:rPr lang="en-US" dirty="0" smtClean="0"/>
            </a:br>
            <a:r>
              <a:rPr lang="en-US" sz="2200" dirty="0" smtClean="0">
                <a:solidFill>
                  <a:schemeClr val="bg1"/>
                </a:solidFill>
              </a:rPr>
              <a:t>Gen 25, 27-28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8909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Jacob/Israel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Esau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Smooth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Domestic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Kitchen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Loved by mother (Rebecca)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Clever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trickster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Aggressive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Thinks long-term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(Is his tricking bad, or is it God’s will?)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Younger brother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Hairy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Outdoorsy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fields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Loved by father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Dull, straight-forward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easily tricked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Passive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Thinks with his stomach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(Does he deserves to be tricked or is he a victim?)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Older brother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69" name="Picture 57" descr="http://3.bp.blogspot.com/_WcRPTOHdMvs/Si26ZYWKQCI/AAAAAAAAAXc/ytvUDJckdMY/s400/i09015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6248400" y="228600"/>
            <a:ext cx="2590800" cy="241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5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" y="381000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Jacob (Gen 25-36)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1447800"/>
            <a:ext cx="8229600" cy="5059363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Born holding Esau’s heel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Tricks Esau out of birthright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Steals Esau’s blessing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Runs away (for his life) to his Uncle </a:t>
            </a:r>
            <a:r>
              <a:rPr lang="en-US" dirty="0" err="1"/>
              <a:t>Laban</a:t>
            </a:r>
            <a:endParaRPr lang="en-US" dirty="0"/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>
                <a:solidFill>
                  <a:srgbClr val="0070C0"/>
                </a:solidFill>
              </a:rPr>
              <a:t>Jacob’s Ladder dream (a </a:t>
            </a:r>
            <a:r>
              <a:rPr lang="en-US" sz="2400" b="1" dirty="0" err="1">
                <a:solidFill>
                  <a:srgbClr val="C00000"/>
                </a:solidFill>
              </a:rPr>
              <a:t>theophany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sees God/Angel) at Bethel </a:t>
            </a:r>
            <a:endParaRPr lang="en-US" sz="2400" dirty="0">
              <a:solidFill>
                <a:srgbClr val="0070C0"/>
              </a:solidFill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Gets tricked by </a:t>
            </a:r>
            <a:r>
              <a:rPr lang="en-US" dirty="0" err="1"/>
              <a:t>Laban</a:t>
            </a:r>
            <a:r>
              <a:rPr lang="en-US" dirty="0"/>
              <a:t> (Leah vs. Rachel)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Prospers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Herds of goats (tricks Laban back)</a:t>
            </a:r>
            <a:endParaRPr lang="en-US" sz="2400" dirty="0">
              <a:solidFill>
                <a:srgbClr val="0070C0"/>
              </a:solidFill>
            </a:endParaRP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rgbClr val="0070C0"/>
                </a:solidFill>
              </a:rPr>
              <a:t>12 children born in Haran (Mesopotamia) 11 boys, 1 girl.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09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Tricks </a:t>
            </a:r>
            <a:r>
              <a:rPr lang="en-US" sz="2400" dirty="0" err="1" smtClean="0"/>
              <a:t>Laban</a:t>
            </a:r>
            <a:r>
              <a:rPr lang="en-US" sz="2400" dirty="0" smtClean="0"/>
              <a:t> back and then must flee again. 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Runs away, back to Canaan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Another </a:t>
            </a:r>
            <a:r>
              <a:rPr lang="en-US" sz="2000" b="1" dirty="0" err="1" smtClean="0">
                <a:solidFill>
                  <a:srgbClr val="C00000"/>
                </a:solidFill>
              </a:rPr>
              <a:t>theophany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(wrestles with God/Angel) name changed to Israel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Reunites with Esau (Esau forgives)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Jacob visits the sites of the two </a:t>
            </a:r>
            <a:r>
              <a:rPr lang="en-US" sz="2000" dirty="0" err="1" smtClean="0">
                <a:solidFill>
                  <a:srgbClr val="C00000"/>
                </a:solidFill>
              </a:rPr>
              <a:t>theophanies</a:t>
            </a:r>
            <a:r>
              <a:rPr lang="en-US" sz="2000" dirty="0" smtClean="0">
                <a:solidFill>
                  <a:srgbClr val="0070C0"/>
                </a:solidFill>
              </a:rPr>
              <a:t>, offers sacrifices, and god appears again and changes his name. </a:t>
            </a:r>
          </a:p>
          <a:p>
            <a:pPr marL="868680" lvl="1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Jacob-Israel </a:t>
            </a:r>
            <a:r>
              <a:rPr lang="en-US" sz="2000" dirty="0" smtClean="0">
                <a:solidFill>
                  <a:srgbClr val="0070C0"/>
                </a:solidFill>
              </a:rPr>
              <a:t>shows the </a:t>
            </a:r>
            <a:r>
              <a:rPr lang="en-US" sz="2000" dirty="0" smtClean="0">
                <a:solidFill>
                  <a:srgbClr val="0070C0"/>
                </a:solidFill>
              </a:rPr>
              <a:t>struggle between God and man, especially between God and the Israelites.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1133793" lvl="2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Relationship </a:t>
            </a:r>
            <a:r>
              <a:rPr lang="en-US" sz="1600" dirty="0" smtClean="0">
                <a:solidFill>
                  <a:srgbClr val="0070C0"/>
                </a:solidFill>
              </a:rPr>
              <a:t>with God is a struggle, but also there is blessing.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Jacob moves to the background, but takes center stage again at the end of Genesis when he blesses his children.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0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Children of Jacob/Israel</a:t>
            </a:r>
          </a:p>
        </p:txBody>
      </p:sp>
      <p:graphicFrame>
        <p:nvGraphicFramePr>
          <p:cNvPr id="21536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078319"/>
              </p:ext>
            </p:extLst>
          </p:nvPr>
        </p:nvGraphicFramePr>
        <p:xfrm>
          <a:off x="457200" y="1600200"/>
          <a:ext cx="8229600" cy="449884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Leah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(Leah’s maid)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Zilpah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Rachel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(Rachel’s maid)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Bilhah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Reuben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Simeon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Issachar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Zebulun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00F8"/>
                          </a:solidFill>
                          <a:effectLst/>
                          <a:latin typeface="Arial" charset="0"/>
                        </a:rPr>
                        <a:t>Dinah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Asher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Joseph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Benjamin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 two youngest)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Naphtali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Dinah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one daughter of Jacob, she seems to be a liability. </a:t>
            </a:r>
          </a:p>
          <a:p>
            <a:r>
              <a:rPr lang="en-US" smtClean="0"/>
              <a:t>There is a danger that Israel’s children could be lured into intermarrying and then they would die out as a people. </a:t>
            </a:r>
          </a:p>
          <a:p>
            <a:r>
              <a:rPr lang="en-US" smtClean="0"/>
              <a:t>Simeon and Levi make sure that does not happen. (Gen 34)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2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Joseph (Gen 37-50)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Another youngest son (almost).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Parental favoritism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doesn’t displease God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causes problems that advance the plot.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Nation of Israel grows through much political/human struggle and flawed people.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58370" name="Picture 2" descr="http://thebackpew.com/backpew/images/joseph_and_jac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515" y="1600200"/>
            <a:ext cx="386181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4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Joseph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4825"/>
            <a:ext cx="8991600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He starts as a young, pampered dreamer, despised by his brothers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Joseph sold (father fooled, like he fooled his father).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Joseph in </a:t>
            </a:r>
            <a:r>
              <a:rPr lang="en-US" sz="2400" dirty="0" err="1" smtClean="0"/>
              <a:t>Potiphar’s</a:t>
            </a:r>
            <a:r>
              <a:rPr lang="en-US" sz="2400" dirty="0" smtClean="0"/>
              <a:t> House (women are dangerous)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Joseph in prison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Baker’s dream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Cupbearer’s dream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Joseph Interprets Pharaoh’s Dream and rises to power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Joseph sent by God to prepare the way for his family.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They muddle through family business and old grievances.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Jacob reveals himself. One of the most exciting stories in the Bible.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They settle in Goshen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Last Days of Jacob, he blesses his sons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Brothers still worried about Joseph, but he forgives.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Notice reoccurring themes, symbols, and plot elements in the patriarchal stories. </a:t>
            </a:r>
          </a:p>
        </p:txBody>
      </p:sp>
    </p:spTree>
    <p:extLst>
      <p:ext uri="{BB962C8B-B14F-4D97-AF65-F5344CB8AC3E}">
        <p14:creationId xmlns:p14="http://schemas.microsoft.com/office/powerpoint/2010/main" val="3333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Lot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He follows Abram (He is Abram’s nephew)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He chooses better land for himself (</a:t>
            </a:r>
            <a:r>
              <a:rPr lang="en-US" altLang="en-US" sz="2600" dirty="0" smtClean="0">
                <a:solidFill>
                  <a:srgbClr val="C00000"/>
                </a:solidFill>
              </a:rPr>
              <a:t>13:10-11</a:t>
            </a:r>
            <a:r>
              <a:rPr lang="en-US" altLang="en-US" sz="2600" dirty="0" smtClean="0"/>
              <a:t>). But not the promised land, and he pays for it.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Rescued by Abram. Opportunity for Abram to shine and be blessed by </a:t>
            </a:r>
            <a:r>
              <a:rPr lang="en-US" altLang="en-US" sz="2600" dirty="0" err="1" smtClean="0"/>
              <a:t>Melchezedek</a:t>
            </a:r>
            <a:r>
              <a:rPr lang="en-US" altLang="en-US" sz="2600" dirty="0" smtClean="0"/>
              <a:t> (</a:t>
            </a:r>
            <a:r>
              <a:rPr lang="en-US" altLang="en-US" sz="2600" dirty="0" smtClean="0">
                <a:solidFill>
                  <a:srgbClr val="C00000"/>
                </a:solidFill>
              </a:rPr>
              <a:t>14:17-24</a:t>
            </a:r>
            <a:r>
              <a:rPr lang="en-US" altLang="en-US" sz="2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Protects strangers/angels, but offers daughters to be raped.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Is “raped” by his daughters (</a:t>
            </a:r>
            <a:r>
              <a:rPr lang="en-US" altLang="en-US" sz="2600" dirty="0" smtClean="0">
                <a:solidFill>
                  <a:srgbClr val="C00000"/>
                </a:solidFill>
              </a:rPr>
              <a:t>19:30-38</a:t>
            </a:r>
            <a:r>
              <a:rPr lang="en-US" altLang="en-US" sz="26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He is saved, but doesn’t flourish apart for Abraham.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Sodom &amp; Gomorrah become symbols of depravity.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Lot’s wife becomes symbol of the foolishness of “looking back” on the old life.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/>
          <a:lstStyle/>
          <a:p>
            <a:r>
              <a:rPr lang="en-AU" dirty="0" smtClean="0"/>
              <a:t>Lyrics </a:t>
            </a:r>
            <a:r>
              <a:rPr lang="en-AU" dirty="0"/>
              <a:t>by Tim Rice and music by </a:t>
            </a:r>
            <a:r>
              <a:rPr lang="en-AU" dirty="0" smtClean="0"/>
              <a:t>Andrew </a:t>
            </a:r>
            <a:r>
              <a:rPr lang="en-AU" dirty="0"/>
              <a:t>Lloyd Webber. </a:t>
            </a:r>
            <a:r>
              <a:rPr lang="en-AU" dirty="0"/>
              <a:t>B</a:t>
            </a:r>
            <a:r>
              <a:rPr lang="en-AU" dirty="0" smtClean="0"/>
              <a:t>ased </a:t>
            </a:r>
            <a:r>
              <a:rPr lang="en-AU" dirty="0"/>
              <a:t>on the </a:t>
            </a:r>
            <a:r>
              <a:rPr lang="en-AU" dirty="0" smtClean="0"/>
              <a:t>story </a:t>
            </a:r>
            <a:r>
              <a:rPr lang="en-AU" dirty="0"/>
              <a:t>of Joseph from the Bible's Book of </a:t>
            </a:r>
            <a:r>
              <a:rPr lang="en-AU" dirty="0" smtClean="0"/>
              <a:t>Genesis, this </a:t>
            </a:r>
            <a:r>
              <a:rPr lang="en-AU" dirty="0"/>
              <a:t>was the first </a:t>
            </a:r>
            <a:r>
              <a:rPr lang="en-AU" dirty="0" smtClean="0"/>
              <a:t>Lloyd </a:t>
            </a:r>
            <a:r>
              <a:rPr lang="en-AU" dirty="0"/>
              <a:t>Webber and Rice musical to be performed </a:t>
            </a:r>
            <a:r>
              <a:rPr lang="en-AU" dirty="0" smtClean="0"/>
              <a:t>publicly.</a:t>
            </a:r>
            <a:endParaRPr lang="en-US" dirty="0"/>
          </a:p>
        </p:txBody>
      </p:sp>
      <p:pic>
        <p:nvPicPr>
          <p:cNvPr id="1026" name="Picture 2" descr="http://broadwayatthetoyotacenter.com/wp-content/uploads/2015/05/Joseph_WEB_im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The Covenant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 2" panose="05020102010507070707" pitchFamily="18" charset="2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12:1-3, 15:5,18, 17:4-8, 22:17-18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Abram’s descendants will become a great nation. (</a:t>
            </a:r>
            <a:r>
              <a:rPr lang="en-US" altLang="en-US" smtClean="0">
                <a:solidFill>
                  <a:srgbClr val="C00000"/>
                </a:solidFill>
              </a:rPr>
              <a:t>12:2</a:t>
            </a:r>
            <a:r>
              <a:rPr lang="en-US" altLang="en-US" smtClean="0"/>
              <a:t>) (</a:t>
            </a:r>
            <a:r>
              <a:rPr lang="en-US" altLang="en-US" smtClean="0">
                <a:solidFill>
                  <a:srgbClr val="C00000"/>
                </a:solidFill>
              </a:rPr>
              <a:t>15:5</a:t>
            </a:r>
            <a:r>
              <a:rPr lang="en-US" altLang="en-US" smtClean="0"/>
              <a:t>) (</a:t>
            </a:r>
            <a:r>
              <a:rPr lang="en-US" altLang="en-US" smtClean="0">
                <a:solidFill>
                  <a:srgbClr val="C00000"/>
                </a:solidFill>
              </a:rPr>
              <a:t>17:4-7</a:t>
            </a:r>
            <a:r>
              <a:rPr lang="en-US" altLang="en-US" smtClean="0"/>
              <a:t>) (</a:t>
            </a:r>
            <a:r>
              <a:rPr lang="en-US" altLang="en-US" smtClean="0">
                <a:solidFill>
                  <a:srgbClr val="C00000"/>
                </a:solidFill>
              </a:rPr>
              <a:t>22:17</a:t>
            </a:r>
            <a:r>
              <a:rPr lang="en-US" altLang="en-US" smtClean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They will possess a certain portion of land. (</a:t>
            </a:r>
            <a:r>
              <a:rPr lang="en-US" altLang="en-US" smtClean="0">
                <a:solidFill>
                  <a:srgbClr val="C00000"/>
                </a:solidFill>
              </a:rPr>
              <a:t>12:7</a:t>
            </a:r>
            <a:r>
              <a:rPr lang="en-US" altLang="en-US" smtClean="0"/>
              <a:t>) (</a:t>
            </a:r>
            <a:r>
              <a:rPr lang="en-US" altLang="en-US" smtClean="0">
                <a:solidFill>
                  <a:srgbClr val="C00000"/>
                </a:solidFill>
              </a:rPr>
              <a:t>15:18</a:t>
            </a:r>
            <a:r>
              <a:rPr lang="en-US" altLang="en-US" smtClean="0"/>
              <a:t>) (</a:t>
            </a:r>
            <a:r>
              <a:rPr lang="en-US" altLang="en-US" smtClean="0">
                <a:solidFill>
                  <a:srgbClr val="C00000"/>
                </a:solidFill>
              </a:rPr>
              <a:t>17:8</a:t>
            </a:r>
            <a:r>
              <a:rPr lang="en-US" altLang="en-US" smtClean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All the people of the world will be blessed through them. (</a:t>
            </a:r>
            <a:r>
              <a:rPr lang="en-US" altLang="en-US" smtClean="0">
                <a:solidFill>
                  <a:srgbClr val="C00000"/>
                </a:solidFill>
              </a:rPr>
              <a:t>12:2 </a:t>
            </a:r>
            <a:r>
              <a:rPr lang="en-US" altLang="en-US" smtClean="0"/>
              <a:t>)(</a:t>
            </a:r>
            <a:r>
              <a:rPr lang="en-US" altLang="en-US" smtClean="0">
                <a:solidFill>
                  <a:srgbClr val="C00000"/>
                </a:solidFill>
              </a:rPr>
              <a:t>22:18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The Covenant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solidFill>
                  <a:srgbClr val="C00000"/>
                </a:solidFill>
              </a:rPr>
              <a:t>12: 2-3 </a:t>
            </a:r>
            <a:r>
              <a:rPr lang="en-US" sz="2800" dirty="0"/>
              <a:t>The call. Great nation. Bless all families of the earth.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15</a:t>
            </a:r>
            <a:r>
              <a:rPr lang="en-US" sz="2800" dirty="0" smtClean="0"/>
              <a:t> first deals with descendants, then with land. Abram shows doubt and belief. Prophecy of 400 years in Egypt. 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Verse 6</a:t>
            </a:r>
            <a:r>
              <a:rPr lang="en-US" sz="2400" dirty="0" smtClean="0">
                <a:solidFill>
                  <a:srgbClr val="0070C0"/>
                </a:solidFill>
              </a:rPr>
              <a:t>: And he believed the Lord; and the Lord reckoned it to him as righteousness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17</a:t>
            </a:r>
            <a:r>
              <a:rPr lang="en-US" sz="2800" dirty="0" smtClean="0"/>
              <a:t> </a:t>
            </a:r>
            <a:r>
              <a:rPr lang="en-US" sz="2800" dirty="0"/>
              <a:t>Circumcision as a sign. Abraham doesn’t hesitate. Name change. Ishmael not the child of promise. Isaac is coming. Abraham laughs.  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solidFill>
                  <a:srgbClr val="C00000"/>
                </a:solidFill>
              </a:rPr>
              <a:t>22: 15-18 </a:t>
            </a:r>
            <a:r>
              <a:rPr lang="en-US" sz="2800" dirty="0"/>
              <a:t>Covenant reiterated and strengthened. Abraham has proved himself.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Circumcision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4648200"/>
          </a:xfrm>
        </p:spPr>
        <p:txBody>
          <a:bodyPr rtlCol="0">
            <a:normAutofit fontScale="850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A physical change. Different from others.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Applies only to males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Relates to reproduction, becoming a great nation.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bg1"/>
                </a:solidFill>
              </a:rPr>
              <a:t>Later references discuss “circumcision of the heart”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://edthemanicstreetpreacher.files.wordpress.com/2010/04/circumcision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1905000"/>
            <a:ext cx="4811712" cy="3733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Abraham’s travels</a:t>
            </a:r>
          </a:p>
        </p:txBody>
      </p:sp>
      <p:pic>
        <p:nvPicPr>
          <p:cNvPr id="15363" name="Picture 4" descr="large-map-journey-of-abraham-to-promised-la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774825"/>
            <a:ext cx="7572375" cy="4625975"/>
          </a:xfr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Patriarch in Trouble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Patriarch saying his wife is his sister in order to save himself. God troubles the local king. All parties’ virtue is maintained. Patriarch leaves with more wealth. 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12:10-19</a:t>
            </a:r>
            <a:r>
              <a:rPr lang="en-US" altLang="en-US" sz="2400" dirty="0" smtClean="0"/>
              <a:t> (J) In Egypt, Sarai enters </a:t>
            </a:r>
            <a:r>
              <a:rPr lang="en-US" altLang="en-US" sz="2400" dirty="0" err="1" smtClean="0"/>
              <a:t>Pharoah’s</a:t>
            </a:r>
            <a:r>
              <a:rPr lang="en-US" altLang="en-US" sz="2400" dirty="0" smtClean="0"/>
              <a:t> house, God gives plagues, Abe &amp; Sarai leave Egypt with wealth. Foreshadows the Exodus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20</a:t>
            </a:r>
            <a:r>
              <a:rPr lang="en-US" altLang="en-US" sz="2400" dirty="0" smtClean="0"/>
              <a:t> (E) At </a:t>
            </a:r>
            <a:r>
              <a:rPr lang="en-US" altLang="en-US" sz="2400" dirty="0" err="1" smtClean="0"/>
              <a:t>Gerar</a:t>
            </a:r>
            <a:r>
              <a:rPr lang="en-US" altLang="en-US" sz="2400" dirty="0" smtClean="0"/>
              <a:t>. King </a:t>
            </a:r>
            <a:r>
              <a:rPr lang="en-US" altLang="en-US" sz="2400" dirty="0" smtClean="0"/>
              <a:t>Abimelech. </a:t>
            </a:r>
            <a:r>
              <a:rPr lang="en-US" altLang="en-US" sz="2400" dirty="0" smtClean="0"/>
              <a:t>God controls the whole </a:t>
            </a:r>
            <a:r>
              <a:rPr lang="en-US" altLang="en-US" sz="2400" dirty="0" smtClean="0"/>
              <a:t>situation. Given wealth and blessed as they leave.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26:6-11</a:t>
            </a:r>
            <a:r>
              <a:rPr lang="en-US" altLang="en-US" sz="2400" dirty="0" smtClean="0"/>
              <a:t> Isaac &amp; Rebecca. Also in </a:t>
            </a:r>
            <a:r>
              <a:rPr lang="en-US" altLang="en-US" sz="2400" dirty="0" err="1" smtClean="0"/>
              <a:t>Gerar</a:t>
            </a:r>
            <a:r>
              <a:rPr lang="en-US" altLang="en-US" sz="2400" dirty="0" smtClean="0"/>
              <a:t> with King Abimelech.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51998A90BA94D9B4635189BE7C0FD" ma:contentTypeVersion="0" ma:contentTypeDescription="Create a new document." ma:contentTypeScope="" ma:versionID="47ded9ff022b04de9125b178e39f1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c416ec778705ccc1589f6b0520a01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96C358-2B68-4F53-AC25-CC2A38A05ED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413C745-D401-4924-BEA3-920DD928C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A78100-4A53-4480-80D0-F566D3D09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E3A4738C-5D83-4DD1-B6E3-7BD355A539F1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797</TotalTime>
  <Words>2011</Words>
  <Application>Microsoft Office PowerPoint</Application>
  <PresentationFormat>On-screen Show (4:3)</PresentationFormat>
  <Paragraphs>297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Part 1: Abraham </vt:lpstr>
      <vt:lpstr>Main stories</vt:lpstr>
      <vt:lpstr>Questions</vt:lpstr>
      <vt:lpstr>Lot</vt:lpstr>
      <vt:lpstr>The Covenant</vt:lpstr>
      <vt:lpstr>The Covenant</vt:lpstr>
      <vt:lpstr>Circumcision</vt:lpstr>
      <vt:lpstr>Abraham’s travels</vt:lpstr>
      <vt:lpstr>The Patriarch in Trouble</vt:lpstr>
      <vt:lpstr>Hagar &amp; Ishmael</vt:lpstr>
      <vt:lpstr>PowerPoint Presentation</vt:lpstr>
      <vt:lpstr>Abraham &amp; Isaac also “The Binding of Isaac” (Gen. 22: 1-19)</vt:lpstr>
      <vt:lpstr>Before the sacrifice</vt:lpstr>
      <vt:lpstr>Cigoli -1607</vt:lpstr>
      <vt:lpstr>Sarto 1507</vt:lpstr>
      <vt:lpstr>PowerPoint Presentation</vt:lpstr>
      <vt:lpstr>Chagall</vt:lpstr>
      <vt:lpstr>Rembrandt </vt:lpstr>
      <vt:lpstr>Laurent de La Hire - 1650</vt:lpstr>
      <vt:lpstr>Highway 61 Revisited by Bob Dylan (1965) play</vt:lpstr>
      <vt:lpstr>Highway 61 Revisited by Bob Dylan (1965)</vt:lpstr>
      <vt:lpstr>Highway 61 Revisited by Bob Dylan (1965)</vt:lpstr>
      <vt:lpstr>Part 2: Isaac through Joseph</vt:lpstr>
      <vt:lpstr>Major stories in this part</vt:lpstr>
      <vt:lpstr>Review </vt:lpstr>
      <vt:lpstr>Dialogism</vt:lpstr>
      <vt:lpstr>Danger: threats to the promise</vt:lpstr>
      <vt:lpstr>The Next three Sons</vt:lpstr>
      <vt:lpstr>Rebekah: What a Woman! (Chs 24-25)</vt:lpstr>
      <vt:lpstr>PowerPoint Presentation</vt:lpstr>
      <vt:lpstr>Repeating storylines</vt:lpstr>
      <vt:lpstr>Story cycles in Genesis</vt:lpstr>
      <vt:lpstr>Compare the brothers Gen 25, 27-28</vt:lpstr>
      <vt:lpstr>Jacob (Gen 25-36)</vt:lpstr>
      <vt:lpstr>Jacob, continued</vt:lpstr>
      <vt:lpstr>Children of Jacob/Israel</vt:lpstr>
      <vt:lpstr>Dinah</vt:lpstr>
      <vt:lpstr>Joseph (Gen 37-50)</vt:lpstr>
      <vt:lpstr>Joseph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12-22</dc:title>
  <dc:creator>Jonathan Klassen</dc:creator>
  <cp:lastModifiedBy>Jonathan Klassen</cp:lastModifiedBy>
  <cp:revision>27</cp:revision>
  <dcterms:created xsi:type="dcterms:W3CDTF">2008-09-23T03:04:10Z</dcterms:created>
  <dcterms:modified xsi:type="dcterms:W3CDTF">2016-07-04T09:11:21Z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