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1"/>
  </p:notesMasterIdLst>
  <p:sldIdLst>
    <p:sldId id="256" r:id="rId5"/>
    <p:sldId id="257" r:id="rId6"/>
    <p:sldId id="258" r:id="rId7"/>
    <p:sldId id="267" r:id="rId8"/>
    <p:sldId id="259" r:id="rId9"/>
    <p:sldId id="266" r:id="rId10"/>
    <p:sldId id="260" r:id="rId11"/>
    <p:sldId id="261" r:id="rId12"/>
    <p:sldId id="262" r:id="rId13"/>
    <p:sldId id="263" r:id="rId14"/>
    <p:sldId id="264" r:id="rId15"/>
    <p:sldId id="265" r:id="rId16"/>
    <p:sldId id="268" r:id="rId17"/>
    <p:sldId id="269" r:id="rId18"/>
    <p:sldId id="270" r:id="rId19"/>
    <p:sldId id="275" r:id="rId2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8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8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FF"/>
    <a:srgbClr val="CCFF66"/>
    <a:srgbClr val="CCFFCC"/>
    <a:srgbClr val="FF7D7D"/>
    <a:srgbClr val="FFFFCC"/>
    <a:srgbClr val="FFCCFF"/>
    <a:srgbClr val="FFCC66"/>
    <a:srgbClr val="FF616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1" autoAdjust="0"/>
    <p:restoredTop sz="94581" autoAdjust="0"/>
  </p:normalViewPr>
  <p:slideViewPr>
    <p:cSldViewPr>
      <p:cViewPr>
        <p:scale>
          <a:sx n="80" d="100"/>
          <a:sy n="80" d="100"/>
        </p:scale>
        <p:origin x="17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45F94A72-0096-4DF1-8847-C2D75E97C1EF}" type="slidenum">
              <a:rPr lang="en-US"/>
              <a:pPr>
                <a:defRPr/>
              </a:pPr>
              <a:t>‹#›</a:t>
            </a:fld>
            <a:endParaRPr lang="en-US"/>
          </a:p>
        </p:txBody>
      </p:sp>
    </p:spTree>
    <p:extLst>
      <p:ext uri="{BB962C8B-B14F-4D97-AF65-F5344CB8AC3E}">
        <p14:creationId xmlns:p14="http://schemas.microsoft.com/office/powerpoint/2010/main" val="195907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D3806BAA-1A93-4B5C-976E-8D4ED66A059D}" type="slidenum">
              <a:rPr lang="en-US"/>
              <a:pPr/>
              <a:t>1</a:t>
            </a:fld>
            <a:endParaRPr lang="en-US"/>
          </a:p>
        </p:txBody>
      </p:sp>
    </p:spTree>
    <p:extLst>
      <p:ext uri="{BB962C8B-B14F-4D97-AF65-F5344CB8AC3E}">
        <p14:creationId xmlns:p14="http://schemas.microsoft.com/office/powerpoint/2010/main" val="140034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36906FCA-5ECC-444D-8EC6-26EE823F725D}" type="slidenum">
              <a:rPr lang="en-US"/>
              <a:pPr/>
              <a:t>12</a:t>
            </a:fld>
            <a:endParaRPr lang="en-US"/>
          </a:p>
        </p:txBody>
      </p:sp>
    </p:spTree>
    <p:extLst>
      <p:ext uri="{BB962C8B-B14F-4D97-AF65-F5344CB8AC3E}">
        <p14:creationId xmlns:p14="http://schemas.microsoft.com/office/powerpoint/2010/main" val="225506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B3B4F2B-59EF-49BA-81F5-3582F30BAAEF}" type="slidenum">
              <a:rPr lang="en-US"/>
              <a:pPr/>
              <a:t>14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01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E0309D6-9DAE-4F11-A188-6A6AD6F7E418}" type="slidenum">
              <a:rPr lang="en-US"/>
              <a:pPr/>
              <a:t>15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911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B9BAC9B-C6ED-4C67-A33A-D41ED2A8FAA8}" type="slidenum">
              <a:rPr lang="en-US"/>
              <a:pPr/>
              <a:t>16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192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4D8C849C-22B2-45AA-872D-7EEA391CA1E4}" type="slidenum">
              <a:rPr lang="en-US"/>
              <a:pPr/>
              <a:t>2</a:t>
            </a:fld>
            <a:endParaRPr lang="en-US"/>
          </a:p>
        </p:txBody>
      </p:sp>
    </p:spTree>
    <p:extLst>
      <p:ext uri="{BB962C8B-B14F-4D97-AF65-F5344CB8AC3E}">
        <p14:creationId xmlns:p14="http://schemas.microsoft.com/office/powerpoint/2010/main" val="197060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A6AC0C-94B7-4157-AF47-EB6B73E5B737}" type="slidenum">
              <a:rPr lang="en-US"/>
              <a:pPr/>
              <a:t>3</a:t>
            </a:fld>
            <a:endParaRPr lang="en-US"/>
          </a:p>
        </p:txBody>
      </p:sp>
    </p:spTree>
    <p:extLst>
      <p:ext uri="{BB962C8B-B14F-4D97-AF65-F5344CB8AC3E}">
        <p14:creationId xmlns:p14="http://schemas.microsoft.com/office/powerpoint/2010/main" val="242185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A0921DCE-AA02-47F1-A621-19162F1A0EBE}" type="slidenum">
              <a:rPr lang="en-US"/>
              <a:pPr/>
              <a:t>5</a:t>
            </a:fld>
            <a:endParaRPr lang="en-US"/>
          </a:p>
        </p:txBody>
      </p:sp>
    </p:spTree>
    <p:extLst>
      <p:ext uri="{BB962C8B-B14F-4D97-AF65-F5344CB8AC3E}">
        <p14:creationId xmlns:p14="http://schemas.microsoft.com/office/powerpoint/2010/main" val="406992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6E4FC1A4-B012-4B48-90A2-78B0513FE80E}" type="slidenum">
              <a:rPr lang="en-US"/>
              <a:pPr/>
              <a:t>7</a:t>
            </a:fld>
            <a:endParaRPr lang="en-US"/>
          </a:p>
        </p:txBody>
      </p:sp>
    </p:spTree>
    <p:extLst>
      <p:ext uri="{BB962C8B-B14F-4D97-AF65-F5344CB8AC3E}">
        <p14:creationId xmlns:p14="http://schemas.microsoft.com/office/powerpoint/2010/main" val="420580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2669B48C-8A8D-4555-8187-C86904014824}" type="slidenum">
              <a:rPr lang="en-US"/>
              <a:pPr/>
              <a:t>8</a:t>
            </a:fld>
            <a:endParaRPr lang="en-US"/>
          </a:p>
        </p:txBody>
      </p:sp>
    </p:spTree>
    <p:extLst>
      <p:ext uri="{BB962C8B-B14F-4D97-AF65-F5344CB8AC3E}">
        <p14:creationId xmlns:p14="http://schemas.microsoft.com/office/powerpoint/2010/main" val="414568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4358F23D-8373-44BF-B59E-F4F253059079}" type="slidenum">
              <a:rPr lang="en-US"/>
              <a:pPr/>
              <a:t>9</a:t>
            </a:fld>
            <a:endParaRPr lang="en-US"/>
          </a:p>
        </p:txBody>
      </p:sp>
    </p:spTree>
    <p:extLst>
      <p:ext uri="{BB962C8B-B14F-4D97-AF65-F5344CB8AC3E}">
        <p14:creationId xmlns:p14="http://schemas.microsoft.com/office/powerpoint/2010/main" val="155413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730F82EC-CDCC-433D-B2C0-06D2542CD6A9}" type="slidenum">
              <a:rPr lang="en-US"/>
              <a:pPr/>
              <a:t>10</a:t>
            </a:fld>
            <a:endParaRPr lang="en-US"/>
          </a:p>
        </p:txBody>
      </p:sp>
    </p:spTree>
    <p:extLst>
      <p:ext uri="{BB962C8B-B14F-4D97-AF65-F5344CB8AC3E}">
        <p14:creationId xmlns:p14="http://schemas.microsoft.com/office/powerpoint/2010/main" val="203119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3753BD97-0E95-4FF7-9AC2-239A7D64DC61}" type="slidenum">
              <a:rPr lang="en-US"/>
              <a:pPr/>
              <a:t>11</a:t>
            </a:fld>
            <a:endParaRPr lang="en-US"/>
          </a:p>
        </p:txBody>
      </p:sp>
    </p:spTree>
    <p:extLst>
      <p:ext uri="{BB962C8B-B14F-4D97-AF65-F5344CB8AC3E}">
        <p14:creationId xmlns:p14="http://schemas.microsoft.com/office/powerpoint/2010/main" val="156552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0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4BE026DF-C2AB-4BD0-9B56-4DC758178A60}" type="slidenum">
              <a:rPr lang="en-US"/>
              <a:pPr>
                <a:defRPr/>
              </a:pPr>
              <a:t>‹#›</a:t>
            </a:fld>
            <a:endParaRPr lang="en-US"/>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E3C5221-67FF-46B8-B462-62F2DDF26885}" type="slidenum">
              <a:rPr lang="en-US"/>
              <a:pPr>
                <a:defRPr/>
              </a:pPr>
              <a:t>‹#›</a:t>
            </a:fld>
            <a:endParaRPr 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89AAB30B-D7A4-4C7D-8672-030E9CB0B3CE}" type="slidenum">
              <a:rPr lang="en-US"/>
              <a:pPr>
                <a:defRPr/>
              </a:pPr>
              <a:t>‹#›</a:t>
            </a:fld>
            <a:endParaRPr lang="en-US"/>
          </a:p>
        </p:txBody>
      </p:sp>
    </p:spTree>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A8FF29D5-00F6-41E3-916C-6CCEAB57531E}" type="slidenum">
              <a:rPr lang="en-US"/>
              <a:pPr>
                <a:defRPr/>
              </a:pPr>
              <a:t>‹#›</a:t>
            </a:fld>
            <a:endParaRPr lang="en-US"/>
          </a:p>
        </p:txBody>
      </p:sp>
    </p:spTree>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F34AA6E1-B0DA-46B5-9907-A3D27079C295}" type="slidenum">
              <a:rPr lang="en-US"/>
              <a:pPr>
                <a:defRPr/>
              </a:pPr>
              <a:t>‹#›</a:t>
            </a:fld>
            <a:endParaRPr lang="en-US"/>
          </a:p>
        </p:txBody>
      </p:sp>
    </p:spTree>
    <p:extLst>
      <p:ext uri="{BB962C8B-B14F-4D97-AF65-F5344CB8AC3E}">
        <p14:creationId xmlns:p14="http://schemas.microsoft.com/office/powerpoint/2010/main" val="212557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F097918E-E55B-41E4-862C-C86D4BAFD06E}" type="slidenum">
              <a:rPr lang="en-US"/>
              <a:pPr>
                <a:defRPr/>
              </a:pPr>
              <a:t>‹#›</a:t>
            </a:fld>
            <a:endParaRPr 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AB01EDA-E4AF-4EF7-853E-E679858F8915}" type="slidenum">
              <a:rPr lang="en-US"/>
              <a:pPr>
                <a:defRPr/>
              </a:pPr>
              <a:t>‹#›</a:t>
            </a:fld>
            <a:endParaRPr 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975BA867-EEAB-438B-AE8D-C238E842127D}" type="slidenum">
              <a:rPr lang="en-US"/>
              <a:pPr>
                <a:defRPr/>
              </a:pPr>
              <a:t>‹#›</a:t>
            </a:fld>
            <a:endParaRPr 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mtClean="0"/>
            </a:lvl1pPr>
          </a:lstStyle>
          <a:p>
            <a:pPr>
              <a:defRPr/>
            </a:pPr>
            <a:endParaRPr lang="en-US"/>
          </a:p>
        </p:txBody>
      </p:sp>
      <p:sp>
        <p:nvSpPr>
          <p:cNvPr id="8" name="Rectangle 5"/>
          <p:cNvSpPr>
            <a:spLocks noGrp="1" noChangeArrowheads="1"/>
          </p:cNvSpPr>
          <p:nvPr>
            <p:ph type="ftr" sz="quarter" idx="11"/>
          </p:nvPr>
        </p:nvSpPr>
        <p:spPr/>
        <p:txBody>
          <a:bodyPr/>
          <a:lstStyle>
            <a:lvl1pPr>
              <a:defRPr smtClean="0"/>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8E19A042-105A-4D5D-9031-2C4A736CE15A}" type="slidenum">
              <a:rPr lang="en-US"/>
              <a:pPr>
                <a:defRPr/>
              </a:pPr>
              <a:t>‹#›</a:t>
            </a:fld>
            <a:endParaRPr 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FEF8F36D-D61D-4435-B8D5-8EA8DB40A245}" type="slidenum">
              <a:rPr lang="en-US"/>
              <a:pPr>
                <a:defRPr/>
              </a:pPr>
              <a:t>‹#›</a:t>
            </a:fld>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endParaRPr lang="en-US"/>
          </a:p>
        </p:txBody>
      </p:sp>
      <p:sp>
        <p:nvSpPr>
          <p:cNvPr id="3" name="Rectangle 5"/>
          <p:cNvSpPr>
            <a:spLocks noGrp="1" noChangeArrowheads="1"/>
          </p:cNvSpPr>
          <p:nvPr>
            <p:ph type="ftr" sz="quarter" idx="11"/>
          </p:nvPr>
        </p:nvSpPr>
        <p:spPr/>
        <p:txBody>
          <a:bodyPr/>
          <a:lstStyle>
            <a:lvl1pPr>
              <a:defRPr smtClean="0"/>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E8D7F659-E935-4367-A53D-5C2E74262A23}" type="slidenum">
              <a:rPr lang="en-US"/>
              <a:pPr>
                <a:defRPr/>
              </a:pPr>
              <a:t>‹#›</a:t>
            </a:fld>
            <a:endParaRPr 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81E77054-528C-4397-A4D7-579EA508874E}" type="slidenum">
              <a:rPr lang="en-US"/>
              <a:pPr>
                <a:defRPr/>
              </a:pPr>
              <a:t>‹#›</a:t>
            </a:fld>
            <a:endParaRPr 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1910B567-2F18-4265-948D-752DF01E79E9}" type="slidenum">
              <a:rPr lang="en-US"/>
              <a:pPr>
                <a:defRPr/>
              </a:pPr>
              <a:t>‹#›</a:t>
            </a:fld>
            <a:endParaRPr 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358D0466-898B-4BDB-B351-F61043DCB47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med">
    <p:wip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docid=f0HOMapBArsYiM&amp;tbnid=r27LW-bvcObzPM:&amp;ved=0CAgQjRwwAA&amp;url=http://jdshankles.wordpress.com/2012/01/25/sunday-january-15-sermon-on-1-samuel-31-20/&amp;ei=O9p4UomaMY_OkgWLmYDoAQ&amp;psig=AFQjCNHuYUxsON0HsGEdHrLbS0QQL80XZQ&amp;ust=1383738299856772"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source=images&amp;cd=&amp;cad=rja&amp;docid=3OWoEzXTY1EjdM&amp;tbnid=YOBEYtHnTqq6zM:&amp;ved=0CAgQjRwwADgm&amp;url=http://feyisola.com/blog/god-calls-us-as-we-are&amp;ei=V9p4UoaPI4bQlAX1sICAAQ&amp;psig=AFQjCNHivQC8k_V3_eRkX9uZR8Du7fKjjQ&amp;ust=138373832762027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990600"/>
            <a:ext cx="4191000" cy="1295400"/>
          </a:xfrm>
        </p:spPr>
        <p:txBody>
          <a:bodyPr/>
          <a:lstStyle/>
          <a:p>
            <a:pPr eaLnBrk="1" hangingPunct="1">
              <a:defRPr/>
            </a:pPr>
            <a:r>
              <a:rPr lang="en-US" dirty="0" smtClean="0">
                <a:solidFill>
                  <a:srgbClr val="FFFFCC"/>
                </a:solidFill>
              </a:rPr>
              <a:t>1 &amp; 2 Samuel</a:t>
            </a:r>
          </a:p>
        </p:txBody>
      </p:sp>
      <p:pic>
        <p:nvPicPr>
          <p:cNvPr id="14341" name="Picture 5" descr="http://3.bp.blogspot.com/_laA90v_LOao/SqiUZAVMWOI/AAAAAAAAA5M/_Qt2XfqnWeU/s400/2009_Sept_Torah_Img86.jpg"/>
          <p:cNvPicPr>
            <a:picLocks noChangeAspect="1" noChangeArrowheads="1"/>
          </p:cNvPicPr>
          <p:nvPr/>
        </p:nvPicPr>
        <p:blipFill>
          <a:blip r:embed="rId3" cstate="print"/>
          <a:srcRect/>
          <a:stretch>
            <a:fillRect/>
          </a:stretch>
        </p:blipFill>
        <p:spPr bwMode="auto">
          <a:xfrm>
            <a:off x="4876800" y="34671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3" name="Picture 7" descr="http://pouredout.net/wp-content/uploads/2011/06/Hebrew-Old-Testament-Scroll.jpg"/>
          <p:cNvPicPr>
            <a:picLocks noChangeAspect="1" noChangeArrowheads="1"/>
          </p:cNvPicPr>
          <p:nvPr/>
        </p:nvPicPr>
        <p:blipFill>
          <a:blip r:embed="rId4" cstate="print"/>
          <a:srcRect/>
          <a:stretch>
            <a:fillRect/>
          </a:stretch>
        </p:blipFill>
        <p:spPr bwMode="auto">
          <a:xfrm>
            <a:off x="4876800" y="431800"/>
            <a:ext cx="3810000" cy="2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5" name="Picture 9" descr="http://disciplerob.files.wordpress.com/2010/02/old-testament-law-scroll.jpg"/>
          <p:cNvPicPr>
            <a:picLocks noChangeAspect="1" noChangeArrowheads="1"/>
          </p:cNvPicPr>
          <p:nvPr/>
        </p:nvPicPr>
        <p:blipFill>
          <a:blip r:embed="rId5" cstate="print"/>
          <a:srcRect/>
          <a:stretch>
            <a:fillRect/>
          </a:stretch>
        </p:blipFill>
        <p:spPr bwMode="auto">
          <a:xfrm>
            <a:off x="457200" y="3505200"/>
            <a:ext cx="3862388"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2" name="TextBox 6"/>
          <p:cNvSpPr txBox="1">
            <a:spLocks noChangeArrowheads="1"/>
          </p:cNvSpPr>
          <p:nvPr/>
        </p:nvSpPr>
        <p:spPr bwMode="auto">
          <a:xfrm>
            <a:off x="609600" y="2209800"/>
            <a:ext cx="3886200" cy="708025"/>
          </a:xfrm>
          <a:prstGeom prst="rect">
            <a:avLst/>
          </a:prstGeom>
          <a:noFill/>
          <a:ln w="9525">
            <a:noFill/>
            <a:miter lim="800000"/>
            <a:headEnd/>
            <a:tailEnd/>
          </a:ln>
        </p:spPr>
        <p:txBody>
          <a:bodyPr>
            <a:spAutoFit/>
          </a:bodyPr>
          <a:lstStyle/>
          <a:p>
            <a:r>
              <a:rPr lang="en-US" sz="2000"/>
              <a:t>Scrolls from the Hebrew Bible. Samuel is too big for one scroll.</a:t>
            </a:r>
          </a:p>
        </p:txBody>
      </p:sp>
    </p:spTree>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lstStyle/>
          <a:p>
            <a:pPr eaLnBrk="1" hangingPunct="1">
              <a:defRPr/>
            </a:pPr>
            <a:r>
              <a:rPr lang="en-US" dirty="0" smtClean="0">
                <a:solidFill>
                  <a:srgbClr val="FFFFCC"/>
                </a:solidFill>
              </a:rPr>
              <a:t>The people get their wish</a:t>
            </a:r>
            <a:r>
              <a:rPr lang="en-US" dirty="0" smtClean="0"/>
              <a:t/>
            </a:r>
            <a:br>
              <a:rPr lang="en-US" dirty="0" smtClean="0"/>
            </a:br>
            <a:r>
              <a:rPr lang="en-US" sz="3600" dirty="0" smtClean="0">
                <a:solidFill>
                  <a:srgbClr val="FFCC66"/>
                </a:solidFill>
              </a:rPr>
              <a:t>(those fools)</a:t>
            </a:r>
            <a:endParaRPr lang="en-US" dirty="0" smtClean="0">
              <a:solidFill>
                <a:srgbClr val="FFCC66"/>
              </a:solidFill>
            </a:endParaRPr>
          </a:p>
        </p:txBody>
      </p:sp>
      <p:sp>
        <p:nvSpPr>
          <p:cNvPr id="3" name="Content Placeholder 2"/>
          <p:cNvSpPr>
            <a:spLocks noGrp="1"/>
          </p:cNvSpPr>
          <p:nvPr>
            <p:ph idx="1"/>
          </p:nvPr>
        </p:nvSpPr>
        <p:spPr>
          <a:xfrm>
            <a:off x="471488" y="1920875"/>
            <a:ext cx="8229600" cy="4267200"/>
          </a:xfrm>
        </p:spPr>
        <p:txBody>
          <a:bodyPr/>
          <a:lstStyle/>
          <a:p>
            <a:pPr eaLnBrk="1" hangingPunct="1">
              <a:defRPr/>
            </a:pPr>
            <a:r>
              <a:rPr lang="en-US" sz="2400" dirty="0" smtClean="0">
                <a:solidFill>
                  <a:srgbClr val="FFC000"/>
                </a:solidFill>
              </a:rPr>
              <a:t>Chapter 10</a:t>
            </a:r>
          </a:p>
          <a:p>
            <a:pPr eaLnBrk="1" hangingPunct="1">
              <a:defRPr/>
            </a:pPr>
            <a:r>
              <a:rPr lang="en-US" sz="2400" dirty="0" smtClean="0"/>
              <a:t>17 Samuel summoned the people to the Lord at </a:t>
            </a:r>
            <a:r>
              <a:rPr lang="en-US" sz="2400" dirty="0" err="1" smtClean="0"/>
              <a:t>Mizpah</a:t>
            </a:r>
            <a:r>
              <a:rPr lang="en-US" sz="2400" dirty="0" smtClean="0"/>
              <a:t> </a:t>
            </a:r>
            <a:r>
              <a:rPr lang="en-US" sz="2400" baseline="30000" dirty="0" smtClean="0"/>
              <a:t>18</a:t>
            </a:r>
            <a:r>
              <a:rPr lang="en-US" sz="2400" dirty="0" smtClean="0"/>
              <a:t>and said to them, ‘Thus says the Lord, the God of Israel, “I brought up Israel out of Egypt, and I rescued you from the hand of the Egyptians and from the hand of all the kingdoms that were oppressing you.” </a:t>
            </a:r>
            <a:r>
              <a:rPr lang="en-US" sz="2400" baseline="30000" dirty="0" smtClean="0">
                <a:solidFill>
                  <a:srgbClr val="FFFF00"/>
                </a:solidFill>
              </a:rPr>
              <a:t>19</a:t>
            </a:r>
            <a:r>
              <a:rPr lang="en-US" sz="2400" dirty="0" smtClean="0">
                <a:solidFill>
                  <a:srgbClr val="FFFF00"/>
                </a:solidFill>
              </a:rPr>
              <a:t>But today you have rejected your God, who saves you from all your calamities and your distresses; and you have said, “No! but set a king over us.</a:t>
            </a:r>
            <a:r>
              <a:rPr lang="en-US" sz="2400" dirty="0" smtClean="0"/>
              <a:t>” Now therefore present yourselves before the Lord by your tribes and by your clans.’ </a:t>
            </a:r>
          </a:p>
          <a:p>
            <a:pPr eaLnBrk="1" hangingPunct="1">
              <a:defRPr/>
            </a:pPr>
            <a:endParaRPr lang="en-US" sz="1800" dirty="0" smtClean="0"/>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CC"/>
                </a:solidFill>
              </a:rPr>
              <a:t>Saul becomes king</a:t>
            </a:r>
          </a:p>
        </p:txBody>
      </p:sp>
      <p:sp>
        <p:nvSpPr>
          <p:cNvPr id="3" name="Content Placeholder 2"/>
          <p:cNvSpPr>
            <a:spLocks noGrp="1"/>
          </p:cNvSpPr>
          <p:nvPr>
            <p:ph idx="1"/>
          </p:nvPr>
        </p:nvSpPr>
        <p:spPr>
          <a:xfrm>
            <a:off x="381000" y="1752600"/>
            <a:ext cx="8229600" cy="4114800"/>
          </a:xfrm>
        </p:spPr>
        <p:txBody>
          <a:bodyPr/>
          <a:lstStyle/>
          <a:p>
            <a:pPr eaLnBrk="1" hangingPunct="1">
              <a:defRPr/>
            </a:pPr>
            <a:r>
              <a:rPr lang="en-US" sz="2000" dirty="0" smtClean="0">
                <a:solidFill>
                  <a:srgbClr val="FFC000"/>
                </a:solidFill>
              </a:rPr>
              <a:t>Chapter 10</a:t>
            </a:r>
          </a:p>
          <a:p>
            <a:pPr eaLnBrk="1" hangingPunct="1">
              <a:defRPr/>
            </a:pPr>
            <a:r>
              <a:rPr lang="en-US" sz="2000" dirty="0" smtClean="0"/>
              <a:t>20 Then Samuel brought all the tribes of Israel near, and the tribe of Benjamin was taken by lot. </a:t>
            </a:r>
            <a:r>
              <a:rPr lang="en-US" sz="2000" baseline="30000" dirty="0" smtClean="0"/>
              <a:t>21</a:t>
            </a:r>
            <a:r>
              <a:rPr lang="en-US" sz="2000" dirty="0" smtClean="0"/>
              <a:t>He brought the tribe of Benjamin near by its families, and the family of the </a:t>
            </a:r>
            <a:r>
              <a:rPr lang="en-US" sz="2000" dirty="0" err="1" smtClean="0"/>
              <a:t>Matrites</a:t>
            </a:r>
            <a:r>
              <a:rPr lang="en-US" sz="2000" dirty="0" smtClean="0"/>
              <a:t> was taken by lot. Finally he brought the family of the </a:t>
            </a:r>
            <a:r>
              <a:rPr lang="en-US" sz="2000" dirty="0" err="1" smtClean="0"/>
              <a:t>Matrites</a:t>
            </a:r>
            <a:r>
              <a:rPr lang="en-US" sz="2000" dirty="0" smtClean="0"/>
              <a:t> near man by man,</a:t>
            </a:r>
            <a:r>
              <a:rPr lang="en-US" sz="2000" baseline="30000" dirty="0" smtClean="0"/>
              <a:t>*</a:t>
            </a:r>
            <a:r>
              <a:rPr lang="en-US" sz="2000" dirty="0" smtClean="0"/>
              <a:t> and Saul the son of Kish was taken by lot. But when they sought him, he could not be found. </a:t>
            </a:r>
            <a:r>
              <a:rPr lang="en-US" sz="2000" baseline="30000" dirty="0" smtClean="0"/>
              <a:t>22</a:t>
            </a:r>
            <a:r>
              <a:rPr lang="en-US" sz="2000" dirty="0" smtClean="0"/>
              <a:t>So they inquired again of the Lord, ‘Did the man come here?’</a:t>
            </a:r>
            <a:r>
              <a:rPr lang="en-US" sz="2000" baseline="30000" dirty="0" smtClean="0"/>
              <a:t>*</a:t>
            </a:r>
            <a:r>
              <a:rPr lang="en-US" sz="2000" dirty="0" smtClean="0"/>
              <a:t> </a:t>
            </a:r>
            <a:r>
              <a:rPr lang="en-US" sz="2000" dirty="0" smtClean="0">
                <a:solidFill>
                  <a:srgbClr val="FFFF00"/>
                </a:solidFill>
              </a:rPr>
              <a:t>and the Lord said, ‘See, he has hidden himself among the baggage.</a:t>
            </a:r>
            <a:r>
              <a:rPr lang="en-US" sz="2000" dirty="0" smtClean="0"/>
              <a:t>’ </a:t>
            </a:r>
            <a:r>
              <a:rPr lang="en-US" sz="2000" baseline="30000" dirty="0" smtClean="0"/>
              <a:t>23</a:t>
            </a:r>
            <a:r>
              <a:rPr lang="en-US" sz="2000" dirty="0" smtClean="0"/>
              <a:t>Then they ran and brought him from there. When he took his stand among the people, he was head and shoulders taller than any of them. </a:t>
            </a:r>
            <a:r>
              <a:rPr lang="en-US" sz="2000" baseline="30000" dirty="0" smtClean="0"/>
              <a:t>24</a:t>
            </a:r>
            <a:r>
              <a:rPr lang="en-US" sz="2000" dirty="0" smtClean="0"/>
              <a:t>Samuel said to all the people, ‘Do you see the one whom the Lord has chosen? There is no one like him among all the people.’ </a:t>
            </a:r>
            <a:r>
              <a:rPr lang="en-US" sz="2000" dirty="0" smtClean="0">
                <a:solidFill>
                  <a:srgbClr val="FFFF00"/>
                </a:solidFill>
              </a:rPr>
              <a:t>And all the people shouted, ‘Long live the king!’ </a:t>
            </a:r>
          </a:p>
          <a:p>
            <a:pPr eaLnBrk="1" hangingPunct="1">
              <a:defRPr/>
            </a:pPr>
            <a:endParaRPr lang="en-US" sz="2000" dirty="0" smtClean="0"/>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CC"/>
                </a:solidFill>
              </a:rPr>
              <a:t>The message Reinforced</a:t>
            </a:r>
            <a:r>
              <a:rPr lang="en-US" dirty="0" smtClean="0"/>
              <a:t/>
            </a:r>
            <a:br>
              <a:rPr lang="en-US" dirty="0" smtClean="0"/>
            </a:br>
            <a:r>
              <a:rPr lang="en-US" sz="2800" dirty="0" smtClean="0">
                <a:solidFill>
                  <a:srgbClr val="FFFF00"/>
                </a:solidFill>
              </a:rPr>
              <a:t>(In the context of the </a:t>
            </a:r>
            <a:r>
              <a:rPr lang="en-US" sz="2800" dirty="0" err="1" smtClean="0">
                <a:solidFill>
                  <a:srgbClr val="FFFF00"/>
                </a:solidFill>
              </a:rPr>
              <a:t>Deuteronomic</a:t>
            </a:r>
            <a:r>
              <a:rPr lang="en-US" sz="2800" dirty="0" smtClean="0">
                <a:solidFill>
                  <a:srgbClr val="FFFF00"/>
                </a:solidFill>
              </a:rPr>
              <a:t> Covenant)</a:t>
            </a:r>
            <a:endParaRPr lang="en-US" dirty="0" smtClean="0">
              <a:solidFill>
                <a:srgbClr val="FFFF00"/>
              </a:solidFill>
            </a:endParaRPr>
          </a:p>
        </p:txBody>
      </p:sp>
      <p:sp>
        <p:nvSpPr>
          <p:cNvPr id="3" name="Content Placeholder 2"/>
          <p:cNvSpPr>
            <a:spLocks noGrp="1"/>
          </p:cNvSpPr>
          <p:nvPr>
            <p:ph idx="1"/>
          </p:nvPr>
        </p:nvSpPr>
        <p:spPr>
          <a:xfrm>
            <a:off x="533400" y="1676400"/>
            <a:ext cx="8229600" cy="4114800"/>
          </a:xfrm>
        </p:spPr>
        <p:txBody>
          <a:bodyPr/>
          <a:lstStyle/>
          <a:p>
            <a:pPr eaLnBrk="1" hangingPunct="1">
              <a:defRPr/>
            </a:pPr>
            <a:r>
              <a:rPr lang="en-US" sz="2000" dirty="0" smtClean="0">
                <a:solidFill>
                  <a:srgbClr val="FFC000"/>
                </a:solidFill>
              </a:rPr>
              <a:t>Chapter 12</a:t>
            </a:r>
            <a:endParaRPr lang="en-US" sz="2000" baseline="30000" dirty="0" smtClean="0">
              <a:solidFill>
                <a:srgbClr val="FFC000"/>
              </a:solidFill>
            </a:endParaRPr>
          </a:p>
          <a:p>
            <a:pPr eaLnBrk="1" hangingPunct="1">
              <a:defRPr/>
            </a:pPr>
            <a:r>
              <a:rPr lang="en-US" sz="2000" baseline="30000" dirty="0" smtClean="0"/>
              <a:t>13</a:t>
            </a:r>
            <a:r>
              <a:rPr lang="en-US" sz="2000" dirty="0" smtClean="0"/>
              <a:t>See, here is the king whom you have chosen, for whom you have asked; see, the Lord has set a king over you. </a:t>
            </a:r>
            <a:r>
              <a:rPr lang="en-US" sz="2000" baseline="30000" dirty="0" smtClean="0">
                <a:solidFill>
                  <a:srgbClr val="FFFF00"/>
                </a:solidFill>
              </a:rPr>
              <a:t>14</a:t>
            </a:r>
            <a:r>
              <a:rPr lang="en-US" sz="2000" dirty="0" smtClean="0">
                <a:solidFill>
                  <a:srgbClr val="FFFF00"/>
                </a:solidFill>
              </a:rPr>
              <a:t>If</a:t>
            </a:r>
            <a:r>
              <a:rPr lang="en-US" sz="2000" dirty="0" smtClean="0"/>
              <a:t> you will fear the Lord and serve him and heed his voice and not rebel against the commandment of the Lord, and if both you and the king who reigns over you will follow the Lord your God, </a:t>
            </a:r>
            <a:r>
              <a:rPr lang="en-US" sz="2000" dirty="0" smtClean="0">
                <a:solidFill>
                  <a:srgbClr val="FFFF00"/>
                </a:solidFill>
              </a:rPr>
              <a:t>it will be well</a:t>
            </a:r>
            <a:r>
              <a:rPr lang="en-US" sz="2000" dirty="0" smtClean="0"/>
              <a:t>; </a:t>
            </a:r>
            <a:r>
              <a:rPr lang="en-US" sz="2000" baseline="30000" dirty="0" smtClean="0"/>
              <a:t>15</a:t>
            </a:r>
            <a:r>
              <a:rPr lang="en-US" sz="2000" dirty="0" smtClean="0"/>
              <a:t>but </a:t>
            </a:r>
            <a:r>
              <a:rPr lang="en-US" sz="2000" dirty="0" smtClean="0">
                <a:solidFill>
                  <a:srgbClr val="FFFF00"/>
                </a:solidFill>
              </a:rPr>
              <a:t>if</a:t>
            </a:r>
            <a:r>
              <a:rPr lang="en-US" sz="2000" dirty="0" smtClean="0"/>
              <a:t> you will not heed the voice of the Lord, but rebel against the commandment of the Lord, </a:t>
            </a:r>
            <a:r>
              <a:rPr lang="en-US" sz="2000" dirty="0" smtClean="0">
                <a:solidFill>
                  <a:srgbClr val="FFFF00"/>
                </a:solidFill>
              </a:rPr>
              <a:t>then the hand of the Lord will be against you </a:t>
            </a:r>
            <a:r>
              <a:rPr lang="en-US" sz="2000" dirty="0" smtClean="0">
                <a:solidFill>
                  <a:srgbClr val="FF6161"/>
                </a:solidFill>
              </a:rPr>
              <a:t>and your king</a:t>
            </a:r>
            <a:r>
              <a:rPr lang="en-US" sz="2000" dirty="0" smtClean="0"/>
              <a:t>. </a:t>
            </a:r>
            <a:r>
              <a:rPr lang="en-US" sz="2000" baseline="30000" dirty="0" smtClean="0"/>
              <a:t>16</a:t>
            </a:r>
            <a:r>
              <a:rPr lang="en-US" sz="2000" dirty="0" smtClean="0"/>
              <a:t>Now therefore take your stand and see this great thing that the Lord will do before your eyes. </a:t>
            </a:r>
            <a:r>
              <a:rPr lang="en-US" sz="2000" baseline="30000" dirty="0" smtClean="0"/>
              <a:t>17</a:t>
            </a:r>
            <a:r>
              <a:rPr lang="en-US" sz="2000" dirty="0" smtClean="0"/>
              <a:t>Is it not the wheat harvest today? I will call upon the Lord, that he may send thunder and rain; </a:t>
            </a:r>
            <a:r>
              <a:rPr lang="en-US" sz="2000" dirty="0" smtClean="0">
                <a:solidFill>
                  <a:srgbClr val="FFFF00"/>
                </a:solidFill>
              </a:rPr>
              <a:t>and you shall know and see that the wickedness that you have done in the sight of the Lord is great in </a:t>
            </a:r>
            <a:r>
              <a:rPr lang="en-US" sz="2000" dirty="0" smtClean="0">
                <a:solidFill>
                  <a:srgbClr val="FF6161"/>
                </a:solidFill>
              </a:rPr>
              <a:t>demanding a king for yourselves</a:t>
            </a:r>
            <a:r>
              <a:rPr lang="en-US" sz="2000" dirty="0" smtClean="0"/>
              <a:t>.’ </a:t>
            </a:r>
            <a:r>
              <a:rPr lang="en-US" sz="2000" baseline="30000" dirty="0" smtClean="0"/>
              <a:t>18</a:t>
            </a:r>
            <a:r>
              <a:rPr lang="en-US" sz="2000" dirty="0" smtClean="0"/>
              <a:t>So Samuel called upon the Lord, and the Lord sent thunder and rain that day; and all the people greatly feared the Lord and Samuel. </a:t>
            </a: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05" y="0"/>
            <a:ext cx="4608521" cy="3067050"/>
          </a:xfrm>
          <a:prstGeom prst="rect">
            <a:avLst/>
          </a:prstGeom>
        </p:spPr>
      </p:pic>
      <p:sp>
        <p:nvSpPr>
          <p:cNvPr id="6" name="AutoShape 2" descr="http://www.google.com.tw/url?sa=i&amp;source=images&amp;cd=&amp;ved=0CAUQjBw4HA&amp;url=http%3A%2F%2Fwww.recapo.com%2Fwp-content%2Fuploads%2F2013%2F11%2Fdavid-goliath-.png&amp;ei=sw2BVP3KLsPcmAWG9oDQBg&amp;psig=AFQjCNF9Id5efb45PlQnjbLkYDiccNqxVA&amp;ust=1417830195840473"/>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www.google.com.tw/url?sa=i&amp;source=images&amp;cd=&amp;ved=0CAUQjBw4HA&amp;url=http%3A%2F%2Fwww.recapo.com%2Fwp-content%2Fuploads%2F2013%2F11%2Fdavid-goliath-.png&amp;ei=sw2BVP3KLsPcmAWG9oDQBg&amp;psig=AFQjCNF9Id5efb45PlQnjbLkYDiccNqxVA&amp;ust=1417830195840473"/>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000" t="-100" r="-10632" b="100"/>
          <a:stretch/>
        </p:blipFill>
        <p:spPr>
          <a:xfrm>
            <a:off x="3771078" y="0"/>
            <a:ext cx="3686476" cy="3429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 y="3029712"/>
            <a:ext cx="3828288" cy="382828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0042"/>
          <a:stretch/>
        </p:blipFill>
        <p:spPr>
          <a:xfrm>
            <a:off x="3733800" y="3425566"/>
            <a:ext cx="5410200" cy="3383268"/>
          </a:xfrm>
          <a:prstGeom prst="rect">
            <a:avLst/>
          </a:prstGeom>
        </p:spPr>
      </p:pic>
      <p:pic>
        <p:nvPicPr>
          <p:cNvPr id="4" name="Content Placeholder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11445" t="9382" r="12178" b="8010"/>
          <a:stretch/>
        </p:blipFill>
        <p:spPr>
          <a:xfrm>
            <a:off x="7043477" y="266700"/>
            <a:ext cx="2057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398906"/>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54864" fontAlgn="auto">
              <a:spcAft>
                <a:spcPts val="0"/>
              </a:spcAft>
              <a:defRPr/>
            </a:pPr>
            <a:r>
              <a:rPr lang="en-US" dirty="0">
                <a:solidFill>
                  <a:srgbClr val="FFFFCC"/>
                </a:solidFill>
              </a:rPr>
              <a:t>United Kingdom</a:t>
            </a:r>
          </a:p>
        </p:txBody>
      </p:sp>
      <p:graphicFrame>
        <p:nvGraphicFramePr>
          <p:cNvPr id="13400" name="Group 88"/>
          <p:cNvGraphicFramePr>
            <a:graphicFrameLocks noGrp="1"/>
          </p:cNvGraphicFramePr>
          <p:nvPr>
            <p:ph type="tbl" idx="1"/>
            <p:extLst>
              <p:ext uri="{D42A27DB-BD31-4B8C-83A1-F6EECF244321}">
                <p14:modId xmlns:p14="http://schemas.microsoft.com/office/powerpoint/2010/main" val="3181669518"/>
              </p:ext>
            </p:extLst>
          </p:nvPr>
        </p:nvGraphicFramePr>
        <p:xfrm>
          <a:off x="457200" y="1600200"/>
          <a:ext cx="8229600" cy="3776346"/>
        </p:xfrm>
        <a:graphic>
          <a:graphicData uri="http://schemas.openxmlformats.org/drawingml/2006/table">
            <a:tbl>
              <a:tblPr/>
              <a:tblGrid>
                <a:gridCol w="850900"/>
                <a:gridCol w="5016500"/>
                <a:gridCol w="2362200"/>
              </a:tblGrid>
              <a:tr h="381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25000"/>
                            </a:schemeClr>
                          </a:solidFill>
                          <a:effectLst/>
                          <a:latin typeface="Times New Roman" pitchFamily="18" charset="0"/>
                          <a:ea typeface="SimSun" pitchFamily="2" charset="-122"/>
                          <a:cs typeface="Times New Roman" pitchFamily="18" charset="0"/>
                        </a:rPr>
                        <a:t>BCE</a:t>
                      </a:r>
                      <a:endParaRPr kumimoji="0" lang="en-US" sz="1800" b="0" i="0" u="none" strike="noStrike" cap="none" normalizeH="0" baseline="0" dirty="0" smtClean="0">
                        <a:ln>
                          <a:noFill/>
                        </a:ln>
                        <a:solidFill>
                          <a:schemeClr val="accent6">
                            <a:lumMod val="25000"/>
                          </a:schemeClr>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468438" algn="r"/>
                        </a:tabLst>
                      </a:pPr>
                      <a:r>
                        <a:rPr kumimoji="0" lang="en-US" sz="1800" b="1" i="0" u="none" strike="noStrike" cap="none" normalizeH="0" baseline="0" smtClean="0">
                          <a:ln>
                            <a:noFill/>
                          </a:ln>
                          <a:solidFill>
                            <a:schemeClr val="accent6">
                              <a:lumMod val="25000"/>
                            </a:schemeClr>
                          </a:solidFill>
                          <a:effectLst/>
                          <a:latin typeface="Times New Roman" pitchFamily="18" charset="0"/>
                          <a:ea typeface="SimSun" pitchFamily="2" charset="-122"/>
                          <a:cs typeface="Times New Roman" pitchFamily="18" charset="0"/>
                        </a:rPr>
                        <a:t>Kings </a:t>
                      </a:r>
                      <a:endParaRPr kumimoji="0" lang="en-US" sz="1800" b="0" i="0" u="none" strike="noStrike" cap="none" normalizeH="0" baseline="0" smtClean="0">
                        <a:ln>
                          <a:noFill/>
                        </a:ln>
                        <a:solidFill>
                          <a:schemeClr val="accent6">
                            <a:lumMod val="25000"/>
                          </a:schemeClr>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25000"/>
                            </a:schemeClr>
                          </a:solidFill>
                          <a:effectLst/>
                          <a:latin typeface="Times New Roman" pitchFamily="18" charset="0"/>
                          <a:ea typeface="SimSun" pitchFamily="2" charset="-122"/>
                          <a:cs typeface="Times New Roman" pitchFamily="18" charset="0"/>
                        </a:rPr>
                        <a:t>Prophets</a:t>
                      </a:r>
                      <a:endParaRPr kumimoji="0" lang="en-US" sz="1800" b="0" i="0" u="none" strike="noStrike" cap="none" normalizeH="0" baseline="0" dirty="0" smtClean="0">
                        <a:ln>
                          <a:noFill/>
                        </a:ln>
                        <a:solidFill>
                          <a:schemeClr val="accent6">
                            <a:lumMod val="25000"/>
                          </a:schemeClr>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schemeClr>
                    </a:solidFill>
                  </a:tcPr>
                </a:tc>
              </a:tr>
              <a:tr h="1189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1050</a:t>
                      </a:r>
                      <a:endParaRPr kumimoji="0" lang="en-U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CC"/>
                          </a:solidFill>
                          <a:effectLst/>
                          <a:latin typeface="Times New Roman" pitchFamily="18" charset="0"/>
                          <a:ea typeface="SimSun" pitchFamily="2" charset="-122"/>
                          <a:cs typeface="Times New Roman" pitchFamily="18" charset="0"/>
                        </a:rPr>
                        <a:t>Saul</a:t>
                      </a:r>
                      <a:r>
                        <a:rPr kumimoji="0" lang="en-US" sz="1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(he starts great, but is rejected by God) Son, Jonathan, is David’s friend, daughter Michal becomes David’s wife.</a:t>
                      </a:r>
                      <a:endParaRPr kumimoji="0" lang="en-US"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CC"/>
                          </a:solidFill>
                          <a:effectLst/>
                          <a:latin typeface="Times New Roman" pitchFamily="18" charset="0"/>
                          <a:ea typeface="SimSun" pitchFamily="2" charset="-122"/>
                          <a:cs typeface="Times New Roman" pitchFamily="18" charset="0"/>
                        </a:rPr>
                        <a:t>Samuel</a:t>
                      </a:r>
                      <a:endParaRPr kumimoji="0" lang="en-US" sz="1800" b="0" i="0" u="none" strike="noStrike" cap="none" normalizeH="0" baseline="0" dirty="0" smtClean="0">
                        <a:ln>
                          <a:noFill/>
                        </a:ln>
                        <a:solidFill>
                          <a:srgbClr val="FFFFCC"/>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1010</a:t>
                      </a:r>
                      <a:endParaRPr kumimoji="0" lang="en-U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CC"/>
                          </a:solidFill>
                          <a:effectLst/>
                          <a:latin typeface="Times New Roman" pitchFamily="18" charset="0"/>
                          <a:ea typeface="SimSun" pitchFamily="2" charset="-122"/>
                          <a:cs typeface="Times New Roman" pitchFamily="18" charset="0"/>
                        </a:rPr>
                        <a:t>David</a:t>
                      </a:r>
                      <a:r>
                        <a:rPr kumimoji="0" lang="en-US" sz="1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The greatest king of Israel. Wins the most territory. “A man after God’s own heart.” Wrote many of the Psalms. Sinned but repented.</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CC"/>
                          </a:solidFill>
                          <a:effectLst/>
                          <a:latin typeface="Times New Roman" pitchFamily="18" charset="0"/>
                          <a:ea typeface="SimSun" pitchFamily="2" charset="-122"/>
                          <a:cs typeface="Times New Roman" pitchFamily="18" charset="0"/>
                        </a:rPr>
                        <a:t>Nathan</a:t>
                      </a:r>
                      <a:endParaRPr kumimoji="0" lang="en-US" sz="1800" b="0" i="0" u="none" strike="noStrike" cap="none" normalizeH="0" baseline="0" dirty="0" smtClean="0">
                        <a:ln>
                          <a:noFill/>
                        </a:ln>
                        <a:solidFill>
                          <a:srgbClr val="FFFFCC"/>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7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970</a:t>
                      </a:r>
                      <a:endParaRPr kumimoji="0" lang="en-US"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CC"/>
                          </a:solidFill>
                          <a:effectLst/>
                          <a:latin typeface="Times New Roman" pitchFamily="18" charset="0"/>
                          <a:ea typeface="SimSun" pitchFamily="2" charset="-122"/>
                          <a:cs typeface="Times New Roman" pitchFamily="18" charset="0"/>
                        </a:rPr>
                        <a:t>Solomon</a:t>
                      </a:r>
                      <a:r>
                        <a:rPr kumimoji="0" lang="en-US" sz="1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Completed the temple. Peaceful kingdom. Known for wealth and wisdom. </a:t>
                      </a:r>
                      <a:endParaRPr kumimoji="0" lang="en-US"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85352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1066800" y="1524000"/>
            <a:ext cx="2743200" cy="3459163"/>
          </a:xfrm>
        </p:spPr>
        <p:txBody>
          <a:bodyPr>
            <a:normAutofit/>
          </a:bodyPr>
          <a:lstStyle/>
          <a:p>
            <a:pPr marL="54864" fontAlgn="auto">
              <a:spcAft>
                <a:spcPts val="0"/>
              </a:spcAft>
              <a:defRPr/>
            </a:pPr>
            <a:r>
              <a:rPr lang="en-US" dirty="0">
                <a:solidFill>
                  <a:srgbClr val="FFFFCC"/>
                </a:solidFill>
              </a:rPr>
              <a:t>The United Kingdom at its height</a:t>
            </a:r>
          </a:p>
        </p:txBody>
      </p:sp>
      <p:pic>
        <p:nvPicPr>
          <p:cNvPr id="13315" name="Picture 5" descr="solomon-kingdom-map"/>
          <p:cNvPicPr>
            <a:picLocks noGrp="1" noChangeAspect="1" noChangeArrowheads="1"/>
          </p:cNvPicPr>
          <p:nvPr>
            <p:ph idx="1"/>
          </p:nvPr>
        </p:nvPicPr>
        <p:blipFill>
          <a:blip r:embed="rId3" cstate="print"/>
          <a:srcRect/>
          <a:stretch>
            <a:fillRect/>
          </a:stretch>
        </p:blipFill>
        <p:spPr>
          <a:xfrm>
            <a:off x="4267200" y="381000"/>
            <a:ext cx="4341813" cy="6053138"/>
          </a:xfrm>
          <a:noFill/>
        </p:spPr>
      </p:pic>
    </p:spTree>
    <p:extLst>
      <p:ext uri="{BB962C8B-B14F-4D97-AF65-F5344CB8AC3E}">
        <p14:creationId xmlns:p14="http://schemas.microsoft.com/office/powerpoint/2010/main" val="3744610768"/>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90" name="Group 870"/>
          <p:cNvGraphicFramePr>
            <a:graphicFrameLocks noGrp="1"/>
          </p:cNvGraphicFramePr>
          <p:nvPr>
            <p:ph type="tbl" idx="1"/>
            <p:extLst>
              <p:ext uri="{D42A27DB-BD31-4B8C-83A1-F6EECF244321}">
                <p14:modId xmlns:p14="http://schemas.microsoft.com/office/powerpoint/2010/main" val="2550546761"/>
              </p:ext>
            </p:extLst>
          </p:nvPr>
        </p:nvGraphicFramePr>
        <p:xfrm>
          <a:off x="457200" y="685800"/>
          <a:ext cx="8077200" cy="5715006"/>
        </p:xfrm>
        <a:graphic>
          <a:graphicData uri="http://schemas.openxmlformats.org/drawingml/2006/table">
            <a:tbl>
              <a:tblPr/>
              <a:tblGrid>
                <a:gridCol w="533400"/>
                <a:gridCol w="2514600"/>
                <a:gridCol w="2590800"/>
                <a:gridCol w="2438400"/>
              </a:tblGrid>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BCE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Kings of Judah</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Kings of Israel</a:t>
                      </a:r>
                      <a:endParaRPr kumimoji="0" lang="en-US"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Prophets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9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Rehoboam</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 Jeroboam</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900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2.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Abijah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2. Nadab</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Arial Narrow" pitchFamily="34" charset="0"/>
                          <a:ea typeface="SimSun" pitchFamily="2" charset="-122"/>
                          <a:cs typeface="Times New Roman" pitchFamily="18" charset="0"/>
                        </a:rPr>
                        <a:t>3. </a:t>
                      </a:r>
                      <a:r>
                        <a:rPr kumimoji="0" lang="en-US" sz="1200" b="1" i="0" u="none" strike="noStrike" cap="none" normalizeH="0" baseline="0" dirty="0" err="1" smtClean="0">
                          <a:ln>
                            <a:noFill/>
                          </a:ln>
                          <a:solidFill>
                            <a:srgbClr val="FFC000"/>
                          </a:solidFill>
                          <a:effectLst/>
                          <a:latin typeface="Arial Narrow" pitchFamily="34" charset="0"/>
                          <a:ea typeface="SimSun" pitchFamily="2" charset="-122"/>
                          <a:cs typeface="Times New Roman" pitchFamily="18" charset="0"/>
                        </a:rPr>
                        <a:t>Asa</a:t>
                      </a:r>
                      <a:endParaRPr kumimoji="0" lang="en-US" sz="1200" b="0" i="0" u="none" strike="noStrike" cap="none" normalizeH="0" baseline="0" dirty="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3. Baasha</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4. Elah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5.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Zimri</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Arial Narrow" pitchFamily="34" charset="0"/>
                          <a:ea typeface="SimSun" pitchFamily="2" charset="-122"/>
                          <a:cs typeface="Times New Roman" pitchFamily="18" charset="0"/>
                        </a:rPr>
                        <a:t>4. Jehoshaphat</a:t>
                      </a:r>
                      <a:endParaRPr kumimoji="0" lang="en-US" sz="1200" b="0" i="0" u="none" strike="noStrike" cap="none" normalizeH="0" baseline="0" dirty="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6. Omri</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99FF"/>
                          </a:solidFill>
                          <a:effectLst/>
                          <a:latin typeface="Arial Narrow" pitchFamily="34" charset="0"/>
                          <a:ea typeface="SimSun" pitchFamily="2" charset="-122"/>
                          <a:cs typeface="Times New Roman" pitchFamily="18" charset="0"/>
                        </a:rPr>
                        <a:t>7. </a:t>
                      </a:r>
                      <a:r>
                        <a:rPr kumimoji="0" lang="en-US" sz="1200" b="1" i="0" u="none" strike="noStrike" cap="none" normalizeH="0" baseline="0" dirty="0" smtClean="0">
                          <a:ln>
                            <a:noFill/>
                          </a:ln>
                          <a:solidFill>
                            <a:srgbClr val="FF99FF"/>
                          </a:solidFill>
                          <a:effectLst/>
                          <a:latin typeface="Arial Narrow" pitchFamily="34" charset="0"/>
                          <a:ea typeface="SimSun" pitchFamily="2" charset="-122"/>
                          <a:cs typeface="Times New Roman" pitchFamily="18" charset="0"/>
                        </a:rPr>
                        <a:t>Ahab (the worst)</a:t>
                      </a:r>
                      <a:endParaRPr kumimoji="0" lang="en-US" sz="1200" b="1" i="0" u="none" strike="noStrike" cap="none" normalizeH="0" baseline="0" dirty="0" smtClean="0">
                        <a:ln>
                          <a:noFill/>
                        </a:ln>
                        <a:solidFill>
                          <a:srgbClr val="FF99FF"/>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99FF"/>
                          </a:solidFill>
                          <a:effectLst/>
                          <a:latin typeface="Arial Narrow" pitchFamily="34" charset="0"/>
                          <a:ea typeface="SimSun" pitchFamily="2" charset="-122"/>
                          <a:cs typeface="Times New Roman" pitchFamily="18" charset="0"/>
                        </a:rPr>
                        <a:t>(Elijah </a:t>
                      </a:r>
                      <a:r>
                        <a:rPr kumimoji="0" lang="en-US" sz="1200" b="1" i="0" u="none" strike="noStrike" cap="none" normalizeH="0" baseline="0" smtClean="0">
                          <a:ln>
                            <a:noFill/>
                          </a:ln>
                          <a:solidFill>
                            <a:srgbClr val="FF99FF"/>
                          </a:solidFill>
                          <a:effectLst/>
                          <a:latin typeface="Arial Narrow" pitchFamily="34" charset="0"/>
                          <a:ea typeface="SimSun" pitchFamily="2" charset="-122"/>
                          <a:cs typeface="Times New Roman" pitchFamily="18" charset="0"/>
                        </a:rPr>
                        <a:t>Israel</a:t>
                      </a:r>
                      <a:r>
                        <a:rPr kumimoji="0" lang="en-US" sz="1200" b="0" i="0" u="none" strike="noStrike" cap="none" normalizeH="0" baseline="0" smtClean="0">
                          <a:ln>
                            <a:noFill/>
                          </a:ln>
                          <a:solidFill>
                            <a:srgbClr val="FF99FF"/>
                          </a:solidFill>
                          <a:effectLst/>
                          <a:latin typeface="Arial Narrow" pitchFamily="34" charset="0"/>
                          <a:ea typeface="SimSun" pitchFamily="2" charset="-122"/>
                          <a:cs typeface="Times New Roman" pitchFamily="18" charset="0"/>
                        </a:rPr>
                        <a:t>)</a:t>
                      </a:r>
                      <a:endParaRPr kumimoji="0" lang="en-US" sz="1200" b="0" i="0" u="none" strike="noStrike" cap="none" normalizeH="0" baseline="0" smtClean="0">
                        <a:ln>
                          <a:noFill/>
                        </a:ln>
                        <a:solidFill>
                          <a:srgbClr val="FF99FF"/>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850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5.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Jehoram</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8. Ahaziah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99FF"/>
                          </a:solidFill>
                          <a:effectLst/>
                          <a:latin typeface="Arial Narrow" pitchFamily="34" charset="0"/>
                          <a:ea typeface="SimSun" pitchFamily="2" charset="-122"/>
                          <a:cs typeface="Times New Roman" pitchFamily="18" charset="0"/>
                        </a:rPr>
                        <a:t>(Elisha </a:t>
                      </a:r>
                      <a:r>
                        <a:rPr kumimoji="0" lang="en-US" sz="1200" b="1" i="0" u="none" strike="noStrike" cap="none" normalizeH="0" baseline="0" dirty="0" smtClean="0">
                          <a:ln>
                            <a:noFill/>
                          </a:ln>
                          <a:solidFill>
                            <a:srgbClr val="FF99FF"/>
                          </a:solidFill>
                          <a:effectLst/>
                          <a:latin typeface="Arial Narrow" pitchFamily="34" charset="0"/>
                          <a:ea typeface="SimSun" pitchFamily="2" charset="-122"/>
                          <a:cs typeface="Times New Roman" pitchFamily="18" charset="0"/>
                        </a:rPr>
                        <a:t>Israel</a:t>
                      </a:r>
                      <a:r>
                        <a:rPr kumimoji="0" lang="en-US" sz="1200" b="0" i="0" u="none" strike="noStrike" cap="none" normalizeH="0" baseline="0" dirty="0" smtClean="0">
                          <a:ln>
                            <a:noFill/>
                          </a:ln>
                          <a:solidFill>
                            <a:srgbClr val="FF99FF"/>
                          </a:solidFill>
                          <a:effectLst/>
                          <a:latin typeface="Arial Narrow" pitchFamily="34" charset="0"/>
                          <a:ea typeface="SimSun" pitchFamily="2" charset="-122"/>
                          <a:cs typeface="Times New Roman" pitchFamily="18" charset="0"/>
                        </a:rPr>
                        <a:t>)</a:t>
                      </a:r>
                      <a:endParaRPr kumimoji="0" lang="en-US" sz="1200" b="0" i="0" u="none" strike="noStrike" cap="none" normalizeH="0" baseline="0" dirty="0" smtClean="0">
                        <a:ln>
                          <a:noFill/>
                        </a:ln>
                        <a:solidFill>
                          <a:srgbClr val="FF99FF"/>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6.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Ahaziah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9.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Joram</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Joel </a:t>
                      </a:r>
                      <a:r>
                        <a:rPr kumimoji="0" lang="en-US" sz="12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Judah</a:t>
                      </a: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(maybe)</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7. Queen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Athaliah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Jonah (to Nineveh) (approx)</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800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8.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Joash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10. Jehu (OK, but still not great)</a:t>
                      </a:r>
                      <a:endParaRPr kumimoji="0" lang="en-US" sz="1200" b="1"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Amos </a:t>
                      </a:r>
                      <a:r>
                        <a:rPr kumimoji="0" lang="en-US" sz="12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Israel</a:t>
                      </a: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11.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Jehoahaz</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Hosea </a:t>
                      </a:r>
                      <a:r>
                        <a:rPr kumimoji="0" lang="en-US" sz="12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Israel</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 9.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Amaziah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12.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Jehoash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Isaiah </a:t>
                      </a:r>
                      <a:r>
                        <a:rPr kumimoji="0" lang="en-US" sz="12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Judah</a:t>
                      </a: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(until Hezekiah)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C000"/>
                          </a:solidFill>
                          <a:effectLst/>
                          <a:latin typeface="Arial Narrow" pitchFamily="34" charset="0"/>
                          <a:ea typeface="SimSun" pitchFamily="2" charset="-122"/>
                          <a:cs typeface="Times New Roman" pitchFamily="18" charset="0"/>
                        </a:rPr>
                        <a:t>10. Uzziah (Azariah)</a:t>
                      </a:r>
                      <a:endParaRPr kumimoji="0" lang="en-US" sz="1200" b="0" i="0" u="none" strike="noStrike" cap="none" normalizeH="0" baseline="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13. Jeroboam II</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750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Arial Narrow" pitchFamily="34" charset="0"/>
                          <a:ea typeface="SimSun" pitchFamily="2" charset="-122"/>
                          <a:cs typeface="Times New Roman" pitchFamily="18" charset="0"/>
                        </a:rPr>
                        <a:t>11. </a:t>
                      </a:r>
                      <a:r>
                        <a:rPr kumimoji="0" lang="en-US" sz="1200" b="1" i="0" u="none" strike="noStrike" cap="none" normalizeH="0" baseline="0" dirty="0" err="1" smtClean="0">
                          <a:ln>
                            <a:noFill/>
                          </a:ln>
                          <a:solidFill>
                            <a:srgbClr val="FFC000"/>
                          </a:solidFill>
                          <a:effectLst/>
                          <a:latin typeface="Arial Narrow" pitchFamily="34" charset="0"/>
                          <a:ea typeface="SimSun" pitchFamily="2" charset="-122"/>
                          <a:cs typeface="Times New Roman" pitchFamily="18" charset="0"/>
                        </a:rPr>
                        <a:t>Jotham</a:t>
                      </a:r>
                      <a:endParaRPr kumimoji="0" lang="en-US" sz="1200" b="0" i="0" u="none" strike="noStrike" cap="none" normalizeH="0" baseline="0" dirty="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14. Zechariah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Micah </a:t>
                      </a:r>
                      <a:r>
                        <a:rPr kumimoji="0" lang="en-US" sz="1200" b="1"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Judah</a:t>
                      </a: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 (until Hezekiah)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12. Ahaz</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15.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Shallum</a:t>
                      </a: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 16.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Menahem</a:t>
                      </a:r>
                      <a:endPar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17.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Pekahiah</a:t>
                      </a: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 18.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Pekah</a:t>
                      </a: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 19. </a:t>
                      </a:r>
                      <a:r>
                        <a:rPr kumimoji="0" lang="en-US" sz="1200" b="0" i="0" u="none" strike="noStrike" cap="none" normalizeH="0" baseline="0" dirty="0" err="1" smtClean="0">
                          <a:ln>
                            <a:noFill/>
                          </a:ln>
                          <a:solidFill>
                            <a:schemeClr val="tx1"/>
                          </a:solidFill>
                          <a:effectLst/>
                          <a:latin typeface="Arial Narrow" pitchFamily="34" charset="0"/>
                          <a:ea typeface="SimSun" pitchFamily="2" charset="-122"/>
                          <a:cs typeface="Times New Roman" pitchFamily="18" charset="0"/>
                        </a:rPr>
                        <a:t>Hoshea</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725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Arial Narrow" pitchFamily="34" charset="0"/>
                          <a:ea typeface="SimSun" pitchFamily="2" charset="-122"/>
                          <a:cs typeface="Times New Roman" pitchFamily="18" charset="0"/>
                        </a:rPr>
                        <a:t>13. HEZEKIAH  (Best)</a:t>
                      </a:r>
                      <a:endParaRPr kumimoji="0" lang="en-US" sz="1200" b="0" i="0" u="none" strike="noStrike" cap="none" normalizeH="0" baseline="0" dirty="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66"/>
                          </a:solidFill>
                          <a:effectLst/>
                          <a:latin typeface="Arial Narrow" pitchFamily="34" charset="0"/>
                          <a:ea typeface="SimSun" pitchFamily="2" charset="-122"/>
                          <a:cs typeface="Times New Roman" pitchFamily="18" charset="0"/>
                        </a:rPr>
                        <a:t>722 fall of Samaria to the Assyrians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14. Manasseh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Nahum (to Nineveh) (approx)</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650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15. Amon</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Jeremiah Zephaniah,  (exile)</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C000"/>
                          </a:solidFill>
                          <a:effectLst/>
                          <a:latin typeface="Arial Narrow" pitchFamily="34" charset="0"/>
                          <a:ea typeface="SimSun" pitchFamily="2" charset="-122"/>
                          <a:cs typeface="Times New Roman" pitchFamily="18" charset="0"/>
                        </a:rPr>
                        <a:t>16. JOSIAH (Best)</a:t>
                      </a:r>
                      <a:endParaRPr kumimoji="0" lang="en-US" sz="1200" b="0" i="0" u="none" strike="noStrike" cap="none" normalizeH="0" baseline="0" dirty="0" smtClean="0">
                        <a:ln>
                          <a:noFill/>
                        </a:ln>
                        <a:solidFill>
                          <a:srgbClr val="FFC000"/>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17. Jehoahaz</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Habakkuk (approx)</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600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18. Jehoiakim</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Ezekiel, Daniel</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19. Jehoiachin</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Obadiah (to Edom)</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20. Zedekiah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Haggai, Zechariah</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66"/>
                          </a:solidFill>
                          <a:effectLst/>
                          <a:latin typeface="Arial Narrow" pitchFamily="34" charset="0"/>
                          <a:ea typeface="SimSun" pitchFamily="2" charset="-122"/>
                          <a:cs typeface="Times New Roman" pitchFamily="18" charset="0"/>
                        </a:rPr>
                        <a:t>587 Fall of Jerusalem to Babylonians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ea typeface="SimSun" pitchFamily="2" charset="-122"/>
                          <a:cs typeface="Times New Roman" pitchFamily="18" charset="0"/>
                        </a:rPr>
                        <a:t>(Esther) (Ezra) (Nehemiah)</a:t>
                      </a:r>
                      <a:endParaRPr kumimoji="0" lang="en-US" sz="12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Malachi</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82" name="Text Box 650"/>
          <p:cNvSpPr txBox="1">
            <a:spLocks noChangeArrowheads="1"/>
          </p:cNvSpPr>
          <p:nvPr/>
        </p:nvSpPr>
        <p:spPr bwMode="auto">
          <a:xfrm>
            <a:off x="0" y="29095"/>
            <a:ext cx="9144000" cy="523220"/>
          </a:xfrm>
          <a:prstGeom prst="rect">
            <a:avLst/>
          </a:prstGeom>
          <a:noFill/>
          <a:ln w="9525">
            <a:noFill/>
            <a:miter lim="800000"/>
            <a:headEnd/>
            <a:tailEnd/>
          </a:ln>
        </p:spPr>
        <p:txBody>
          <a:bodyPr wrap="square">
            <a:spAutoFit/>
          </a:bodyPr>
          <a:lstStyle/>
          <a:p>
            <a:pPr>
              <a:spcBef>
                <a:spcPct val="50000"/>
              </a:spcBef>
            </a:pPr>
            <a:r>
              <a:rPr lang="en-US" dirty="0"/>
              <a:t>Kings of Israel </a:t>
            </a:r>
            <a:r>
              <a:rPr lang="en-US" dirty="0" smtClean="0"/>
              <a:t>(North), </a:t>
            </a:r>
            <a:r>
              <a:rPr lang="en-US" dirty="0"/>
              <a:t>and Judah (South) after Solomon</a:t>
            </a:r>
          </a:p>
        </p:txBody>
      </p:sp>
    </p:spTree>
    <p:extLst>
      <p:ext uri="{BB962C8B-B14F-4D97-AF65-F5344CB8AC3E}">
        <p14:creationId xmlns:p14="http://schemas.microsoft.com/office/powerpoint/2010/main" val="370603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7937"/>
            <a:ext cx="8229600" cy="1371600"/>
          </a:xfrm>
        </p:spPr>
        <p:txBody>
          <a:bodyPr/>
          <a:lstStyle/>
          <a:p>
            <a:pPr eaLnBrk="1" hangingPunct="1">
              <a:defRPr/>
            </a:pPr>
            <a:r>
              <a:rPr lang="en-US" sz="3600" dirty="0" smtClean="0">
                <a:solidFill>
                  <a:srgbClr val="FFFFCC"/>
                </a:solidFill>
              </a:rPr>
              <a:t>5 sections of 1 &amp; 2 Samuel</a:t>
            </a:r>
            <a:br>
              <a:rPr lang="en-US" sz="3600" dirty="0" smtClean="0">
                <a:solidFill>
                  <a:srgbClr val="FFFFCC"/>
                </a:solidFill>
              </a:rPr>
            </a:br>
            <a:r>
              <a:rPr lang="en-US" sz="3200" dirty="0" smtClean="0">
                <a:solidFill>
                  <a:srgbClr val="FFFF66"/>
                </a:solidFill>
              </a:rPr>
              <a:t>The Rise of the Kingdom of Israel</a:t>
            </a:r>
            <a:endParaRPr lang="en-US" sz="3600" dirty="0" smtClean="0">
              <a:solidFill>
                <a:srgbClr val="FFFF66"/>
              </a:solidFill>
            </a:endParaRPr>
          </a:p>
        </p:txBody>
      </p:sp>
      <p:sp>
        <p:nvSpPr>
          <p:cNvPr id="3" name="Content Placeholder 2"/>
          <p:cNvSpPr>
            <a:spLocks noGrp="1"/>
          </p:cNvSpPr>
          <p:nvPr>
            <p:ph idx="1"/>
          </p:nvPr>
        </p:nvSpPr>
        <p:spPr>
          <a:xfrm>
            <a:off x="495300" y="2971800"/>
            <a:ext cx="8229600" cy="3733800"/>
          </a:xfrm>
        </p:spPr>
        <p:txBody>
          <a:bodyPr/>
          <a:lstStyle/>
          <a:p>
            <a:pPr marL="514350" indent="-514350" eaLnBrk="1" hangingPunct="1">
              <a:buFont typeface="Tahoma" pitchFamily="34" charset="0"/>
              <a:buAutoNum type="arabicPeriod"/>
              <a:defRPr/>
            </a:pPr>
            <a:r>
              <a:rPr lang="en-US" sz="2400" dirty="0" smtClean="0"/>
              <a:t>The story of Samuel </a:t>
            </a:r>
            <a:r>
              <a:rPr lang="en-US" sz="1800" dirty="0" smtClean="0">
                <a:solidFill>
                  <a:srgbClr val="FFCC66"/>
                </a:solidFill>
              </a:rPr>
              <a:t>(1 Sam 1:1-7:17)</a:t>
            </a:r>
            <a:endParaRPr lang="en-US" sz="2400" dirty="0" smtClean="0">
              <a:solidFill>
                <a:srgbClr val="FFCC66"/>
              </a:solidFill>
            </a:endParaRPr>
          </a:p>
          <a:p>
            <a:pPr marL="514350" indent="-514350" eaLnBrk="1" hangingPunct="1">
              <a:buFont typeface="Tahoma" pitchFamily="34" charset="0"/>
              <a:buAutoNum type="arabicPeriod"/>
              <a:defRPr/>
            </a:pPr>
            <a:r>
              <a:rPr lang="en-US" sz="2400" dirty="0" smtClean="0"/>
              <a:t>Starting of </a:t>
            </a:r>
            <a:r>
              <a:rPr lang="en-US" sz="2400" dirty="0" smtClean="0"/>
              <a:t>kingship in </a:t>
            </a:r>
            <a:r>
              <a:rPr lang="en-US" sz="2400" dirty="0" smtClean="0"/>
              <a:t>Israel (Saul) </a:t>
            </a:r>
            <a:r>
              <a:rPr lang="en-US" sz="1800" dirty="0" smtClean="0">
                <a:solidFill>
                  <a:srgbClr val="FFCC66"/>
                </a:solidFill>
              </a:rPr>
              <a:t>(1 Sam 8:1-15:34)</a:t>
            </a:r>
            <a:endParaRPr lang="en-US" sz="2400" dirty="0" smtClean="0">
              <a:solidFill>
                <a:srgbClr val="FFCC66"/>
              </a:solidFill>
            </a:endParaRPr>
          </a:p>
          <a:p>
            <a:pPr marL="514350" indent="-514350" eaLnBrk="1" hangingPunct="1">
              <a:buFont typeface="Tahoma" pitchFamily="34" charset="0"/>
              <a:buAutoNum type="arabicPeriod"/>
              <a:defRPr/>
            </a:pPr>
            <a:r>
              <a:rPr lang="en-US" sz="2400" dirty="0" smtClean="0"/>
              <a:t>David’s rise to power </a:t>
            </a:r>
            <a:r>
              <a:rPr lang="en-US" sz="1800" dirty="0" smtClean="0">
                <a:solidFill>
                  <a:srgbClr val="FFCC66"/>
                </a:solidFill>
              </a:rPr>
              <a:t>(1 Sam 15:34-2 Sam 5:10)</a:t>
            </a:r>
            <a:endParaRPr lang="en-US" sz="2400" dirty="0" smtClean="0">
              <a:solidFill>
                <a:srgbClr val="FFCC66"/>
              </a:solidFill>
            </a:endParaRPr>
          </a:p>
          <a:p>
            <a:pPr marL="514350" indent="-514350" eaLnBrk="1" hangingPunct="1">
              <a:buFont typeface="Tahoma" pitchFamily="34" charset="0"/>
              <a:buAutoNum type="arabicPeriod"/>
              <a:defRPr/>
            </a:pPr>
            <a:r>
              <a:rPr lang="en-US" sz="2400" dirty="0" smtClean="0"/>
              <a:t>Events from David’s reign </a:t>
            </a:r>
            <a:r>
              <a:rPr lang="en-US" sz="1800" dirty="0" smtClean="0">
                <a:solidFill>
                  <a:srgbClr val="FFCC66"/>
                </a:solidFill>
              </a:rPr>
              <a:t>(2 Sam 5:11-12:31)</a:t>
            </a:r>
            <a:endParaRPr lang="en-US" sz="2400" dirty="0" smtClean="0">
              <a:solidFill>
                <a:srgbClr val="FFCC66"/>
              </a:solidFill>
            </a:endParaRPr>
          </a:p>
          <a:p>
            <a:pPr marL="514350" indent="-514350" eaLnBrk="1" hangingPunct="1">
              <a:buFont typeface="Tahoma" pitchFamily="34" charset="0"/>
              <a:buAutoNum type="arabicPeriod"/>
              <a:defRPr/>
            </a:pPr>
            <a:r>
              <a:rPr lang="en-US" sz="2400" dirty="0" smtClean="0"/>
              <a:t>Absalom’s unsuccessful </a:t>
            </a:r>
            <a:r>
              <a:rPr lang="en-US" sz="2400" dirty="0" smtClean="0"/>
              <a:t>revolt against </a:t>
            </a:r>
            <a:r>
              <a:rPr lang="en-US" sz="2400" dirty="0" smtClean="0"/>
              <a:t>David, his father. </a:t>
            </a:r>
            <a:r>
              <a:rPr lang="en-US" sz="1800" dirty="0" smtClean="0">
                <a:solidFill>
                  <a:srgbClr val="FFCC66"/>
                </a:solidFill>
              </a:rPr>
              <a:t>(2 </a:t>
            </a:r>
            <a:r>
              <a:rPr lang="en-US" sz="1800" dirty="0" smtClean="0">
                <a:solidFill>
                  <a:srgbClr val="FFCC66"/>
                </a:solidFill>
              </a:rPr>
              <a:t>Sam 13:1-20:22)</a:t>
            </a:r>
            <a:endParaRPr lang="en-US" sz="2400" dirty="0" smtClean="0">
              <a:solidFill>
                <a:srgbClr val="FFCC66"/>
              </a:solidFill>
            </a:endParaRPr>
          </a:p>
          <a:p>
            <a:pPr marL="514350" indent="-514350" eaLnBrk="1" hangingPunct="1">
              <a:buFont typeface="Tahoma" pitchFamily="34" charset="0"/>
              <a:buAutoNum type="arabicPeriod"/>
              <a:defRPr/>
            </a:pPr>
            <a:r>
              <a:rPr lang="en-US" sz="2400" dirty="0" smtClean="0"/>
              <a:t>Assortment of </a:t>
            </a:r>
            <a:r>
              <a:rPr lang="en-US" sz="2400" dirty="0" smtClean="0"/>
              <a:t>poetry, lists of officers, and </a:t>
            </a:r>
            <a:r>
              <a:rPr lang="en-US" sz="2400" dirty="0" smtClean="0"/>
              <a:t>general stories. </a:t>
            </a:r>
            <a:r>
              <a:rPr lang="en-US" sz="1800" dirty="0" smtClean="0">
                <a:solidFill>
                  <a:srgbClr val="FFCC66"/>
                </a:solidFill>
              </a:rPr>
              <a:t>(2 Sam 20:23-24:25)</a:t>
            </a:r>
            <a:endParaRPr lang="en-US" sz="2400" dirty="0" smtClean="0">
              <a:solidFill>
                <a:srgbClr val="FFCC66"/>
              </a:solidFill>
            </a:endParaRPr>
          </a:p>
          <a:p>
            <a:pPr marL="514350" indent="-514350" eaLnBrk="1" hangingPunct="1">
              <a:buFont typeface="Tahoma" pitchFamily="34" charset="0"/>
              <a:buAutoNum type="arabicPeriod"/>
              <a:defRPr/>
            </a:pPr>
            <a:endParaRPr lang="en-US" dirty="0" smtClean="0"/>
          </a:p>
        </p:txBody>
      </p:sp>
      <p:sp>
        <p:nvSpPr>
          <p:cNvPr id="4" name="TextBox 3"/>
          <p:cNvSpPr txBox="1"/>
          <p:nvPr/>
        </p:nvSpPr>
        <p:spPr>
          <a:xfrm>
            <a:off x="228600" y="143470"/>
            <a:ext cx="8763000" cy="1477328"/>
          </a:xfrm>
          <a:prstGeom prst="rect">
            <a:avLst/>
          </a:prstGeom>
          <a:noFill/>
        </p:spPr>
        <p:txBody>
          <a:bodyPr wrap="square" rtlCol="0">
            <a:spAutoFit/>
          </a:bodyPr>
          <a:lstStyle/>
          <a:p>
            <a:pPr>
              <a:tabLst>
                <a:tab pos="3032125" algn="r"/>
                <a:tab pos="3205163" algn="l"/>
              </a:tabLst>
            </a:pPr>
            <a:r>
              <a:rPr lang="nn-NO" sz="1800" dirty="0" smtClean="0">
                <a:solidFill>
                  <a:schemeClr val="tx1">
                    <a:lumMod val="95000"/>
                  </a:schemeClr>
                </a:solidFill>
              </a:rPr>
              <a:t>Reading</a:t>
            </a:r>
            <a:r>
              <a:rPr lang="nn-NO" sz="1800" dirty="0" smtClean="0">
                <a:solidFill>
                  <a:srgbClr val="FF99FF"/>
                </a:solidFill>
              </a:rPr>
              <a:t>	1 </a:t>
            </a:r>
            <a:r>
              <a:rPr lang="nn-NO" sz="1800" dirty="0">
                <a:solidFill>
                  <a:srgbClr val="FF99FF"/>
                </a:solidFill>
              </a:rPr>
              <a:t>Samuel </a:t>
            </a:r>
            <a:r>
              <a:rPr lang="nn-NO" sz="1800" dirty="0" smtClean="0">
                <a:solidFill>
                  <a:srgbClr val="FF99FF"/>
                </a:solidFill>
              </a:rPr>
              <a:t>15-17:	</a:t>
            </a:r>
            <a:r>
              <a:rPr lang="nn-NO" sz="1800" dirty="0" smtClean="0">
                <a:solidFill>
                  <a:srgbClr val="FFCCFF"/>
                </a:solidFill>
              </a:rPr>
              <a:t>Saul rejected as king, David &amp; Goliath</a:t>
            </a:r>
            <a:r>
              <a:rPr lang="nn-NO" sz="1800" dirty="0">
                <a:solidFill>
                  <a:srgbClr val="FF99FF"/>
                </a:solidFill>
              </a:rPr>
              <a:t/>
            </a:r>
            <a:br>
              <a:rPr lang="nn-NO" sz="1800" dirty="0">
                <a:solidFill>
                  <a:srgbClr val="FF99FF"/>
                </a:solidFill>
              </a:rPr>
            </a:br>
            <a:r>
              <a:rPr lang="nn-NO" sz="1800" dirty="0" smtClean="0">
                <a:solidFill>
                  <a:schemeClr val="tx1">
                    <a:lumMod val="95000"/>
                  </a:schemeClr>
                </a:solidFill>
              </a:rPr>
              <a:t>for Today:</a:t>
            </a:r>
            <a:r>
              <a:rPr lang="nn-NO" sz="1800" dirty="0" smtClean="0">
                <a:solidFill>
                  <a:srgbClr val="FF99FF"/>
                </a:solidFill>
              </a:rPr>
              <a:t>	2 </a:t>
            </a:r>
            <a:r>
              <a:rPr lang="nn-NO" sz="1800" dirty="0">
                <a:solidFill>
                  <a:srgbClr val="FF99FF"/>
                </a:solidFill>
              </a:rPr>
              <a:t>Samuel </a:t>
            </a:r>
            <a:r>
              <a:rPr lang="nn-NO" sz="1800" dirty="0" smtClean="0">
                <a:solidFill>
                  <a:srgbClr val="FF99FF"/>
                </a:solidFill>
              </a:rPr>
              <a:t>1:	</a:t>
            </a:r>
            <a:r>
              <a:rPr lang="nn-NO" sz="1800" dirty="0" smtClean="0">
                <a:solidFill>
                  <a:srgbClr val="FFCCFF"/>
                </a:solidFill>
              </a:rPr>
              <a:t>David Mourns Saul and Jonathan’s deaths</a:t>
            </a:r>
          </a:p>
          <a:p>
            <a:pPr>
              <a:tabLst>
                <a:tab pos="3032125" algn="r"/>
                <a:tab pos="3205163" algn="l"/>
              </a:tabLst>
            </a:pPr>
            <a:r>
              <a:rPr lang="nn-NO" sz="1800" dirty="0" smtClean="0">
                <a:solidFill>
                  <a:srgbClr val="FF99FF"/>
                </a:solidFill>
              </a:rPr>
              <a:t> 	5-7: 	</a:t>
            </a:r>
            <a:r>
              <a:rPr lang="nn-NO" sz="1800" dirty="0" smtClean="0">
                <a:solidFill>
                  <a:srgbClr val="FFCCFF"/>
                </a:solidFill>
              </a:rPr>
              <a:t>David becomes king of ALL Israel</a:t>
            </a:r>
          </a:p>
          <a:p>
            <a:pPr>
              <a:tabLst>
                <a:tab pos="3032125" algn="r"/>
                <a:tab pos="3205163" algn="l"/>
              </a:tabLst>
            </a:pPr>
            <a:r>
              <a:rPr lang="nn-NO" sz="1800" dirty="0" smtClean="0">
                <a:solidFill>
                  <a:srgbClr val="FF99FF"/>
                </a:solidFill>
              </a:rPr>
              <a:t>	11-12:	</a:t>
            </a:r>
            <a:r>
              <a:rPr lang="nn-NO" sz="1800" dirty="0" smtClean="0">
                <a:solidFill>
                  <a:srgbClr val="FFCCFF"/>
                </a:solidFill>
              </a:rPr>
              <a:t>David &amp; Bathsheba</a:t>
            </a:r>
            <a:r>
              <a:rPr lang="nn-NO" sz="1800" dirty="0">
                <a:solidFill>
                  <a:srgbClr val="FF99FF"/>
                </a:solidFill>
              </a:rPr>
              <a:t/>
            </a:r>
            <a:br>
              <a:rPr lang="nn-NO" sz="1800" dirty="0">
                <a:solidFill>
                  <a:srgbClr val="FF99FF"/>
                </a:solidFill>
              </a:rPr>
            </a:br>
            <a:r>
              <a:rPr lang="nn-NO" sz="1800" dirty="0" smtClean="0">
                <a:solidFill>
                  <a:srgbClr val="FF99FF"/>
                </a:solidFill>
              </a:rPr>
              <a:t>	1 </a:t>
            </a:r>
            <a:r>
              <a:rPr lang="nn-NO" sz="1800" dirty="0">
                <a:solidFill>
                  <a:srgbClr val="FF99FF"/>
                </a:solidFill>
              </a:rPr>
              <a:t>Kings </a:t>
            </a:r>
            <a:r>
              <a:rPr lang="nn-NO" sz="1800" dirty="0" smtClean="0">
                <a:solidFill>
                  <a:srgbClr val="FF99FF"/>
                </a:solidFill>
              </a:rPr>
              <a:t>1-3: 	</a:t>
            </a:r>
            <a:r>
              <a:rPr lang="nn-NO" sz="1800" dirty="0" smtClean="0">
                <a:solidFill>
                  <a:srgbClr val="FFCCFF"/>
                </a:solidFill>
              </a:rPr>
              <a:t>Solomon becomes king</a:t>
            </a:r>
            <a:r>
              <a:rPr lang="nn-NO" sz="1800" dirty="0"/>
              <a:t> </a:t>
            </a:r>
            <a:endParaRPr lang="en-US" sz="1800" dirty="0"/>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CC"/>
                </a:solidFill>
              </a:rPr>
              <a:t>The story of Samuel</a:t>
            </a:r>
            <a:br>
              <a:rPr lang="en-US" dirty="0" smtClean="0">
                <a:solidFill>
                  <a:srgbClr val="FFFFCC"/>
                </a:solidFill>
              </a:rPr>
            </a:br>
            <a:r>
              <a:rPr lang="en-US" sz="2400" dirty="0" smtClean="0">
                <a:solidFill>
                  <a:srgbClr val="FFCC66"/>
                </a:solidFill>
              </a:rPr>
              <a:t> (1 Sam 1:1-7:17)</a:t>
            </a:r>
            <a:r>
              <a:rPr lang="en-US" sz="2400" dirty="0" smtClean="0">
                <a:solidFill>
                  <a:srgbClr val="FFFFCC"/>
                </a:solidFill>
              </a:rPr>
              <a:t> </a:t>
            </a:r>
            <a:endParaRPr lang="en-US" dirty="0" smtClean="0"/>
          </a:p>
        </p:txBody>
      </p:sp>
      <p:sp>
        <p:nvSpPr>
          <p:cNvPr id="3" name="Content Placeholder 2"/>
          <p:cNvSpPr>
            <a:spLocks noGrp="1"/>
          </p:cNvSpPr>
          <p:nvPr>
            <p:ph idx="1"/>
          </p:nvPr>
        </p:nvSpPr>
        <p:spPr>
          <a:xfrm>
            <a:off x="457200" y="1676400"/>
            <a:ext cx="8229600" cy="4114800"/>
          </a:xfrm>
        </p:spPr>
        <p:txBody>
          <a:bodyPr/>
          <a:lstStyle/>
          <a:p>
            <a:pPr eaLnBrk="1" hangingPunct="1">
              <a:defRPr/>
            </a:pPr>
            <a:r>
              <a:rPr lang="en-US" dirty="0" smtClean="0"/>
              <a:t>A transition between the period of judges and period of monarchy</a:t>
            </a:r>
          </a:p>
          <a:p>
            <a:pPr lvl="1" eaLnBrk="1" hangingPunct="1">
              <a:defRPr/>
            </a:pPr>
            <a:r>
              <a:rPr lang="en-US" sz="2400" dirty="0" smtClean="0"/>
              <a:t>Special birth (</a:t>
            </a:r>
            <a:r>
              <a:rPr lang="en-US" sz="2400" dirty="0" err="1" smtClean="0"/>
              <a:t>Nazarite</a:t>
            </a:r>
            <a:r>
              <a:rPr lang="en-US" sz="2400" dirty="0" smtClean="0"/>
              <a:t> dedicated to God from birth)</a:t>
            </a:r>
          </a:p>
          <a:p>
            <a:pPr lvl="1" eaLnBrk="1" hangingPunct="1">
              <a:defRPr/>
            </a:pPr>
            <a:r>
              <a:rPr lang="en-US" sz="2400" dirty="0" smtClean="0"/>
              <a:t>Barren old parents only child (mother: Hannah)</a:t>
            </a:r>
          </a:p>
          <a:p>
            <a:pPr lvl="1" eaLnBrk="1" hangingPunct="1">
              <a:defRPr/>
            </a:pPr>
            <a:r>
              <a:rPr lang="en-US" sz="2400" dirty="0" smtClean="0"/>
              <a:t>Apprentice of Eli</a:t>
            </a:r>
          </a:p>
          <a:p>
            <a:pPr eaLnBrk="1" hangingPunct="1">
              <a:defRPr/>
            </a:pPr>
            <a:r>
              <a:rPr lang="en-US" dirty="0" smtClean="0"/>
              <a:t>Samuel is a divinely appointed prophet</a:t>
            </a:r>
          </a:p>
          <a:p>
            <a:pPr eaLnBrk="1" hangingPunct="1">
              <a:defRPr/>
            </a:pPr>
            <a:r>
              <a:rPr lang="en-US" dirty="0" smtClean="0"/>
              <a:t>A priest, seer, war leader, judge.</a:t>
            </a:r>
          </a:p>
          <a:p>
            <a:pPr eaLnBrk="1" hangingPunct="1">
              <a:defRPr/>
            </a:pPr>
            <a:r>
              <a:rPr lang="en-US" dirty="0" smtClean="0"/>
              <a:t>Rejection of priestly house of Eli.</a:t>
            </a:r>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609600"/>
            <a:ext cx="3276600" cy="2438400"/>
          </a:xfrm>
        </p:spPr>
        <p:txBody>
          <a:bodyPr/>
          <a:lstStyle/>
          <a:p>
            <a:pPr>
              <a:buNone/>
            </a:pPr>
            <a:r>
              <a:rPr lang="en-US" sz="2800" dirty="0" smtClean="0"/>
              <a:t>Speak, Lord, for</a:t>
            </a:r>
          </a:p>
          <a:p>
            <a:pPr>
              <a:buNone/>
            </a:pPr>
            <a:r>
              <a:rPr lang="en-US" sz="2800" dirty="0" smtClean="0"/>
              <a:t>your servant is</a:t>
            </a:r>
          </a:p>
          <a:p>
            <a:pPr>
              <a:buNone/>
            </a:pPr>
            <a:r>
              <a:rPr lang="en-US" sz="2800" dirty="0" smtClean="0"/>
              <a:t>listening.  </a:t>
            </a:r>
          </a:p>
          <a:p>
            <a:pPr>
              <a:buNone/>
            </a:pPr>
            <a:r>
              <a:rPr lang="en-US" sz="2800" dirty="0" smtClean="0">
                <a:solidFill>
                  <a:srgbClr val="FFCC66"/>
                </a:solidFill>
              </a:rPr>
              <a:t>(1 Sam 3.9)</a:t>
            </a:r>
            <a:endParaRPr lang="en-US" sz="2800" dirty="0">
              <a:solidFill>
                <a:srgbClr val="FFCC66"/>
              </a:solidFill>
            </a:endParaRPr>
          </a:p>
        </p:txBody>
      </p:sp>
      <p:pic>
        <p:nvPicPr>
          <p:cNvPr id="61442" name="Picture 2" descr="http://auroratrinitylutheran.files.wordpress.com/2012/01/samuel-and-eli.jpg">
            <a:hlinkClick r:id="rId2"/>
          </p:cNvPr>
          <p:cNvPicPr>
            <a:picLocks noChangeAspect="1" noChangeArrowheads="1"/>
          </p:cNvPicPr>
          <p:nvPr/>
        </p:nvPicPr>
        <p:blipFill>
          <a:blip r:embed="rId3" cstate="print"/>
          <a:srcRect/>
          <a:stretch>
            <a:fillRect/>
          </a:stretch>
        </p:blipFill>
        <p:spPr bwMode="auto">
          <a:xfrm>
            <a:off x="457200" y="381000"/>
            <a:ext cx="4962525" cy="623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44" name="Picture 4" descr="http://feyisola.com/blog/god-calls-us-as-we-are?format=750w">
            <a:hlinkClick r:id="rId4"/>
          </p:cNvPr>
          <p:cNvPicPr>
            <a:picLocks noChangeAspect="1" noChangeArrowheads="1"/>
          </p:cNvPicPr>
          <p:nvPr/>
        </p:nvPicPr>
        <p:blipFill>
          <a:blip r:embed="rId5" cstate="print"/>
          <a:srcRect/>
          <a:stretch>
            <a:fillRect/>
          </a:stretch>
        </p:blipFill>
        <p:spPr bwMode="auto">
          <a:xfrm>
            <a:off x="6324600" y="2895600"/>
            <a:ext cx="2419350" cy="3755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smtClean="0">
                <a:solidFill>
                  <a:srgbClr val="FFFFCC"/>
                </a:solidFill>
              </a:rPr>
              <a:t>Ark Narrative </a:t>
            </a:r>
            <a:br>
              <a:rPr lang="en-US" sz="4000" dirty="0" smtClean="0">
                <a:solidFill>
                  <a:srgbClr val="FFFFCC"/>
                </a:solidFill>
              </a:rPr>
            </a:br>
            <a:r>
              <a:rPr lang="en-US" sz="2000" dirty="0" smtClean="0">
                <a:solidFill>
                  <a:srgbClr val="FFCC66"/>
                </a:solidFill>
              </a:rPr>
              <a:t>(1 Sam 4:1-7:1)</a:t>
            </a:r>
            <a:endParaRPr lang="en-US" sz="4000" dirty="0" smtClean="0">
              <a:solidFill>
                <a:srgbClr val="FFCC66"/>
              </a:solidFill>
            </a:endParaRPr>
          </a:p>
        </p:txBody>
      </p:sp>
      <p:sp>
        <p:nvSpPr>
          <p:cNvPr id="3" name="Content Placeholder 2"/>
          <p:cNvSpPr>
            <a:spLocks noGrp="1"/>
          </p:cNvSpPr>
          <p:nvPr>
            <p:ph idx="1"/>
          </p:nvPr>
        </p:nvSpPr>
        <p:spPr>
          <a:xfrm>
            <a:off x="457200" y="1981200"/>
            <a:ext cx="5943600" cy="4038600"/>
          </a:xfrm>
        </p:spPr>
        <p:txBody>
          <a:bodyPr/>
          <a:lstStyle/>
          <a:p>
            <a:pPr eaLnBrk="1" hangingPunct="1">
              <a:defRPr/>
            </a:pPr>
            <a:r>
              <a:rPr lang="en-US" sz="2800" dirty="0" smtClean="0"/>
              <a:t>Ark is captured by </a:t>
            </a:r>
            <a:r>
              <a:rPr lang="en-US" sz="2800" b="1" u="sng" dirty="0" smtClean="0"/>
              <a:t>Philistines</a:t>
            </a:r>
          </a:p>
          <a:p>
            <a:pPr lvl="1" eaLnBrk="1" hangingPunct="1">
              <a:defRPr/>
            </a:pPr>
            <a:r>
              <a:rPr lang="en-US" sz="2400" dirty="0" smtClean="0"/>
              <a:t>Shows God’s anger at corrupt priesthood</a:t>
            </a:r>
          </a:p>
          <a:p>
            <a:pPr lvl="1" eaLnBrk="1" hangingPunct="1">
              <a:defRPr/>
            </a:pPr>
            <a:r>
              <a:rPr lang="en-US" sz="2400" dirty="0" smtClean="0"/>
              <a:t>Allowed God to afflict Philistines with a plague</a:t>
            </a:r>
          </a:p>
          <a:p>
            <a:pPr eaLnBrk="1" hangingPunct="1">
              <a:defRPr/>
            </a:pPr>
            <a:r>
              <a:rPr lang="en-US" sz="2800" dirty="0" smtClean="0"/>
              <a:t>Ark is returned voluntarily </a:t>
            </a:r>
          </a:p>
          <a:p>
            <a:pPr lvl="1" eaLnBrk="1" hangingPunct="1">
              <a:defRPr/>
            </a:pPr>
            <a:r>
              <a:rPr lang="en-US" sz="2400" dirty="0" smtClean="0"/>
              <a:t>God’s power, not man’s </a:t>
            </a:r>
            <a:r>
              <a:rPr lang="en-US" sz="2400" dirty="0" smtClean="0"/>
              <a:t>work</a:t>
            </a:r>
            <a:r>
              <a:rPr lang="en-US" sz="2400" dirty="0" smtClean="0"/>
              <a:t>.</a:t>
            </a:r>
          </a:p>
          <a:p>
            <a:pPr lvl="1" eaLnBrk="1" hangingPunct="1">
              <a:defRPr/>
            </a:pPr>
            <a:r>
              <a:rPr lang="en-US" sz="2400" dirty="0" smtClean="0"/>
              <a:t>Saul emerges as prominent priest</a:t>
            </a:r>
          </a:p>
        </p:txBody>
      </p:sp>
      <p:pic>
        <p:nvPicPr>
          <p:cNvPr id="17413" name="Picture 5" descr="http://www.pitts.emory.edu/woodcuts/1550BiblB/00008931.jpg"/>
          <p:cNvPicPr>
            <a:picLocks noChangeAspect="1" noChangeArrowheads="1"/>
          </p:cNvPicPr>
          <p:nvPr/>
        </p:nvPicPr>
        <p:blipFill>
          <a:blip r:embed="rId3" cstate="print"/>
          <a:srcRect/>
          <a:stretch>
            <a:fillRect/>
          </a:stretch>
        </p:blipFill>
        <p:spPr bwMode="auto">
          <a:xfrm>
            <a:off x="6553200" y="1295400"/>
            <a:ext cx="2352675" cy="398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553200" y="5410200"/>
            <a:ext cx="2819400" cy="646331"/>
          </a:xfrm>
          <a:prstGeom prst="rect">
            <a:avLst/>
          </a:prstGeom>
          <a:noFill/>
        </p:spPr>
        <p:txBody>
          <a:bodyPr wrap="square" rtlCol="0">
            <a:spAutoFit/>
          </a:bodyPr>
          <a:lstStyle/>
          <a:p>
            <a:r>
              <a:rPr lang="en-US" sz="1800" dirty="0" smtClean="0"/>
              <a:t>From a Reformation era Bible Circa 1500s</a:t>
            </a:r>
            <a:endParaRPr lang="en-US" sz="1800" dirty="0"/>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943600"/>
            <a:ext cx="8229600" cy="533400"/>
          </a:xfrm>
        </p:spPr>
        <p:txBody>
          <a:bodyPr/>
          <a:lstStyle/>
          <a:p>
            <a:pPr>
              <a:buNone/>
            </a:pPr>
            <a:r>
              <a:rPr lang="en-US" sz="1600" b="1" dirty="0" smtClean="0"/>
              <a:t>Nicolas </a:t>
            </a:r>
            <a:r>
              <a:rPr lang="en-US" sz="1600" b="1" dirty="0" err="1" smtClean="0"/>
              <a:t>Poussin</a:t>
            </a:r>
            <a:r>
              <a:rPr lang="en-US" sz="1600" dirty="0" smtClean="0"/>
              <a:t> (1594-1665) The Plague of Ashdod</a:t>
            </a:r>
          </a:p>
          <a:p>
            <a:pPr>
              <a:buNone/>
            </a:pPr>
            <a:r>
              <a:rPr lang="en-US" sz="1600" dirty="0" smtClean="0"/>
              <a:t>Oil on canvas Louvre (France)</a:t>
            </a:r>
            <a:endParaRPr lang="en-US" sz="1600" dirty="0"/>
          </a:p>
        </p:txBody>
      </p:sp>
      <p:pic>
        <p:nvPicPr>
          <p:cNvPr id="48132" name="Picture 4" descr="http://www.wga.hu/art/p/poussin/1/21plague.jpg"/>
          <p:cNvPicPr>
            <a:picLocks noChangeAspect="1" noChangeArrowheads="1"/>
          </p:cNvPicPr>
          <p:nvPr/>
        </p:nvPicPr>
        <p:blipFill>
          <a:blip r:embed="rId2" cstate="print"/>
          <a:srcRect/>
          <a:stretch>
            <a:fillRect/>
          </a:stretch>
        </p:blipFill>
        <p:spPr bwMode="auto">
          <a:xfrm>
            <a:off x="609600" y="140038"/>
            <a:ext cx="7924800" cy="582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CC"/>
                </a:solidFill>
              </a:rPr>
              <a:t>Beginning of </a:t>
            </a:r>
            <a:r>
              <a:rPr lang="en-US" dirty="0" smtClean="0">
                <a:solidFill>
                  <a:srgbClr val="FFFFCC"/>
                </a:solidFill>
              </a:rPr>
              <a:t>Kingship</a:t>
            </a:r>
            <a:r>
              <a:rPr lang="en-US" dirty="0" smtClean="0">
                <a:solidFill>
                  <a:srgbClr val="FFCC66"/>
                </a:solidFill>
              </a:rPr>
              <a:t> </a:t>
            </a:r>
            <a:r>
              <a:rPr lang="en-US" sz="2400" dirty="0" smtClean="0">
                <a:solidFill>
                  <a:srgbClr val="FFCC66"/>
                </a:solidFill>
              </a:rPr>
              <a:t/>
            </a:r>
            <a:br>
              <a:rPr lang="en-US" sz="2400" dirty="0" smtClean="0">
                <a:solidFill>
                  <a:srgbClr val="FFCC66"/>
                </a:solidFill>
              </a:rPr>
            </a:br>
            <a:r>
              <a:rPr lang="en-US" sz="2400" dirty="0" smtClean="0">
                <a:solidFill>
                  <a:srgbClr val="FFCC66"/>
                </a:solidFill>
              </a:rPr>
              <a:t>(1 Sam 8:1-15:34)</a:t>
            </a:r>
            <a:endParaRPr lang="en-US" sz="2400" dirty="0" smtClean="0">
              <a:solidFill>
                <a:srgbClr val="FFFFCC"/>
              </a:solidFill>
            </a:endParaRPr>
          </a:p>
        </p:txBody>
      </p:sp>
      <p:sp>
        <p:nvSpPr>
          <p:cNvPr id="3" name="Content Placeholder 2"/>
          <p:cNvSpPr>
            <a:spLocks noGrp="1"/>
          </p:cNvSpPr>
          <p:nvPr>
            <p:ph idx="1"/>
          </p:nvPr>
        </p:nvSpPr>
        <p:spPr>
          <a:xfrm>
            <a:off x="457200" y="1600200"/>
            <a:ext cx="8229600" cy="4114800"/>
          </a:xfrm>
        </p:spPr>
        <p:txBody>
          <a:bodyPr/>
          <a:lstStyle/>
          <a:p>
            <a:pPr eaLnBrk="1" hangingPunct="1">
              <a:defRPr/>
            </a:pPr>
            <a:r>
              <a:rPr lang="en-US" sz="2800" dirty="0" smtClean="0"/>
              <a:t>The people demand a king and God consents    </a:t>
            </a:r>
            <a:r>
              <a:rPr lang="en-US" sz="2000" dirty="0" smtClean="0">
                <a:solidFill>
                  <a:srgbClr val="FFCC66"/>
                </a:solidFill>
              </a:rPr>
              <a:t>(1 Sam 8)</a:t>
            </a:r>
            <a:endParaRPr lang="en-US" sz="2800" dirty="0" smtClean="0">
              <a:solidFill>
                <a:srgbClr val="FFCC66"/>
              </a:solidFill>
            </a:endParaRPr>
          </a:p>
          <a:p>
            <a:pPr eaLnBrk="1" hangingPunct="1">
              <a:defRPr/>
            </a:pPr>
            <a:r>
              <a:rPr lang="en-US" sz="2800" dirty="0" smtClean="0">
                <a:solidFill>
                  <a:srgbClr val="FF99FF"/>
                </a:solidFill>
              </a:rPr>
              <a:t>Saul</a:t>
            </a:r>
            <a:r>
              <a:rPr lang="en-US" sz="2800" dirty="0" smtClean="0"/>
              <a:t> </a:t>
            </a:r>
            <a:r>
              <a:rPr lang="en-US" sz="2800" dirty="0" smtClean="0"/>
              <a:t>is chosen </a:t>
            </a:r>
            <a:r>
              <a:rPr lang="en-US" sz="2800" dirty="0" smtClean="0"/>
              <a:t>and anointed by Samuel </a:t>
            </a:r>
            <a:r>
              <a:rPr lang="en-US" sz="2000" dirty="0" smtClean="0">
                <a:solidFill>
                  <a:srgbClr val="FFCC66"/>
                </a:solidFill>
              </a:rPr>
              <a:t>(9-10)</a:t>
            </a:r>
            <a:endParaRPr lang="en-US" sz="2800" dirty="0" smtClean="0">
              <a:solidFill>
                <a:srgbClr val="FFCC66"/>
              </a:solidFill>
            </a:endParaRPr>
          </a:p>
          <a:p>
            <a:pPr lvl="1" eaLnBrk="1" hangingPunct="1">
              <a:defRPr/>
            </a:pPr>
            <a:r>
              <a:rPr lang="en-US" sz="2400" dirty="0" smtClean="0">
                <a:solidFill>
                  <a:srgbClr val="FFCC66"/>
                </a:solidFill>
              </a:rPr>
              <a:t>9:2 </a:t>
            </a:r>
            <a:r>
              <a:rPr lang="en-US" sz="2400" dirty="0" smtClean="0">
                <a:solidFill>
                  <a:srgbClr val="FF99FF"/>
                </a:solidFill>
              </a:rPr>
              <a:t>“a handsome young man. There was not a man among the people of Israel more handsome than he; he stood head and shoulders above every one else.”</a:t>
            </a:r>
          </a:p>
          <a:p>
            <a:pPr eaLnBrk="1" hangingPunct="1">
              <a:defRPr/>
            </a:pPr>
            <a:r>
              <a:rPr lang="en-US" sz="2800" dirty="0" smtClean="0"/>
              <a:t>Saul leads </a:t>
            </a:r>
            <a:r>
              <a:rPr lang="en-US" sz="2800" dirty="0" smtClean="0"/>
              <a:t>liberates </a:t>
            </a:r>
            <a:r>
              <a:rPr lang="en-US" sz="2800" dirty="0" err="1" smtClean="0"/>
              <a:t>Jabesh-gilead</a:t>
            </a:r>
            <a:r>
              <a:rPr lang="en-US" sz="2800" dirty="0" smtClean="0"/>
              <a:t> </a:t>
            </a:r>
            <a:r>
              <a:rPr lang="en-US" sz="2000" dirty="0" smtClean="0">
                <a:solidFill>
                  <a:srgbClr val="FFCC66"/>
                </a:solidFill>
              </a:rPr>
              <a:t>(11)</a:t>
            </a:r>
            <a:endParaRPr lang="en-US" sz="2800" dirty="0" smtClean="0">
              <a:solidFill>
                <a:srgbClr val="FFCC66"/>
              </a:solidFill>
            </a:endParaRPr>
          </a:p>
          <a:p>
            <a:pPr eaLnBrk="1" hangingPunct="1">
              <a:defRPr/>
            </a:pPr>
            <a:r>
              <a:rPr lang="en-US" sz="2800" dirty="0" smtClean="0"/>
              <a:t>Philistine wars </a:t>
            </a:r>
            <a:r>
              <a:rPr lang="en-US" sz="2000" dirty="0" smtClean="0">
                <a:solidFill>
                  <a:srgbClr val="FFCC66"/>
                </a:solidFill>
              </a:rPr>
              <a:t>(12-13)</a:t>
            </a:r>
          </a:p>
          <a:p>
            <a:pPr eaLnBrk="1" hangingPunct="1">
              <a:defRPr/>
            </a:pPr>
            <a:r>
              <a:rPr lang="en-US" sz="2800" dirty="0"/>
              <a:t> </a:t>
            </a:r>
            <a:r>
              <a:rPr lang="en-US" sz="2800" dirty="0" smtClean="0"/>
              <a:t>            </a:t>
            </a:r>
            <a:r>
              <a:rPr lang="en-US" sz="2800" dirty="0" smtClean="0"/>
              <a:t> defeats </a:t>
            </a:r>
            <a:r>
              <a:rPr lang="en-US" sz="2800" dirty="0" smtClean="0"/>
              <a:t>the Philistines </a:t>
            </a:r>
            <a:r>
              <a:rPr lang="en-US" sz="2000" dirty="0" smtClean="0">
                <a:solidFill>
                  <a:srgbClr val="FFCC66"/>
                </a:solidFill>
              </a:rPr>
              <a:t>(14) </a:t>
            </a:r>
            <a:endParaRPr lang="en-US" sz="3600" dirty="0" smtClean="0">
              <a:solidFill>
                <a:srgbClr val="FFCC66"/>
              </a:solidFill>
            </a:endParaRPr>
          </a:p>
        </p:txBody>
      </p:sp>
      <p:sp>
        <p:nvSpPr>
          <p:cNvPr id="4" name="Content Placeholder 2"/>
          <p:cNvSpPr txBox="1">
            <a:spLocks/>
          </p:cNvSpPr>
          <p:nvPr/>
        </p:nvSpPr>
        <p:spPr bwMode="auto">
          <a:xfrm>
            <a:off x="457200" y="1524000"/>
            <a:ext cx="4648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endParaRPr lang="en-US" sz="2800" kern="0" dirty="0" smtClean="0"/>
          </a:p>
          <a:p>
            <a:pPr eaLnBrk="1" hangingPunct="1">
              <a:defRPr/>
            </a:pPr>
            <a:endParaRPr lang="en-US" sz="2800" kern="0" dirty="0"/>
          </a:p>
          <a:p>
            <a:pPr eaLnBrk="1" hangingPunct="1">
              <a:defRPr/>
            </a:pPr>
            <a:endParaRPr lang="en-US" sz="2800" kern="0" dirty="0" smtClean="0"/>
          </a:p>
          <a:p>
            <a:pPr eaLnBrk="1" hangingPunct="1">
              <a:defRPr/>
            </a:pPr>
            <a:endParaRPr lang="en-US" sz="2800" kern="0" dirty="0"/>
          </a:p>
          <a:p>
            <a:pPr eaLnBrk="1" hangingPunct="1">
              <a:defRPr/>
            </a:pPr>
            <a:endParaRPr lang="en-US" sz="2800" kern="0" dirty="0" smtClean="0"/>
          </a:p>
          <a:p>
            <a:pPr eaLnBrk="1" hangingPunct="1">
              <a:defRPr/>
            </a:pPr>
            <a:endParaRPr lang="en-US" sz="2800" kern="0" dirty="0"/>
          </a:p>
          <a:p>
            <a:pPr eaLnBrk="1" hangingPunct="1">
              <a:defRPr/>
            </a:pPr>
            <a:endParaRPr lang="en-US" sz="2800" kern="0" dirty="0" smtClean="0"/>
          </a:p>
          <a:p>
            <a:pPr marL="0" indent="0" eaLnBrk="1" hangingPunct="1">
              <a:buNone/>
              <a:tabLst>
                <a:tab pos="349250" algn="l"/>
              </a:tabLst>
              <a:defRPr/>
            </a:pPr>
            <a:r>
              <a:rPr lang="en-US" sz="2800" kern="0" dirty="0" smtClean="0"/>
              <a:t>	</a:t>
            </a:r>
            <a:r>
              <a:rPr lang="en-US" sz="2800" kern="0" dirty="0" smtClean="0">
                <a:solidFill>
                  <a:srgbClr val="CCFF66"/>
                </a:solidFill>
              </a:rPr>
              <a:t>Jonathan</a:t>
            </a:r>
            <a:endParaRPr lang="en-US" sz="3600" kern="0" dirty="0" smtClean="0">
              <a:solidFill>
                <a:srgbClr val="CCFF66"/>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7" end="7"/>
                                            </p:txEl>
                                          </p:spTgt>
                                        </p:tgtEl>
                                        <p:attrNameLst>
                                          <p:attrName>ppt_x</p:attrName>
                                          <p:attrName>ppt_y</p:attrName>
                                        </p:attrNameLst>
                                      </p:cBhvr>
                                    </p:animMotion>
                                    <p:animRot by="1500000">
                                      <p:cBhvr>
                                        <p:cTn id="14" dur="125" fill="hold">
                                          <p:stCondLst>
                                            <p:cond delay="0"/>
                                          </p:stCondLst>
                                        </p:cTn>
                                        <p:tgtEl>
                                          <p:spTgt spid="4">
                                            <p:txEl>
                                              <p:pRg st="7" end="7"/>
                                            </p:txEl>
                                          </p:spTgt>
                                        </p:tgtEl>
                                        <p:attrNameLst>
                                          <p:attrName>r</p:attrName>
                                        </p:attrNameLst>
                                      </p:cBhvr>
                                    </p:animRot>
                                    <p:animRot by="-1500000">
                                      <p:cBhvr>
                                        <p:cTn id="15" dur="125" fill="hold">
                                          <p:stCondLst>
                                            <p:cond delay="125"/>
                                          </p:stCondLst>
                                        </p:cTn>
                                        <p:tgtEl>
                                          <p:spTgt spid="4">
                                            <p:txEl>
                                              <p:pRg st="7" end="7"/>
                                            </p:txEl>
                                          </p:spTgt>
                                        </p:tgtEl>
                                        <p:attrNameLst>
                                          <p:attrName>r</p:attrName>
                                        </p:attrNameLst>
                                      </p:cBhvr>
                                    </p:animRot>
                                    <p:animRot by="-1500000">
                                      <p:cBhvr>
                                        <p:cTn id="16" dur="125" fill="hold">
                                          <p:stCondLst>
                                            <p:cond delay="250"/>
                                          </p:stCondLst>
                                        </p:cTn>
                                        <p:tgtEl>
                                          <p:spTgt spid="4">
                                            <p:txEl>
                                              <p:pRg st="7" end="7"/>
                                            </p:txEl>
                                          </p:spTgt>
                                        </p:tgtEl>
                                        <p:attrNameLst>
                                          <p:attrName>r</p:attrName>
                                        </p:attrNameLst>
                                      </p:cBhvr>
                                    </p:animRot>
                                    <p:animRot by="1500000">
                                      <p:cBhvr>
                                        <p:cTn id="17" dur="125" fill="hold">
                                          <p:stCondLst>
                                            <p:cond delay="375"/>
                                          </p:stCondLst>
                                        </p:cTn>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477000" cy="762000"/>
          </a:xfrm>
        </p:spPr>
        <p:txBody>
          <a:bodyPr/>
          <a:lstStyle/>
          <a:p>
            <a:pPr eaLnBrk="1" hangingPunct="1">
              <a:defRPr/>
            </a:pPr>
            <a:r>
              <a:rPr lang="en-US" dirty="0" smtClean="0">
                <a:solidFill>
                  <a:srgbClr val="FFFFCC"/>
                </a:solidFill>
              </a:rPr>
              <a:t>The people want a king!</a:t>
            </a:r>
          </a:p>
        </p:txBody>
      </p:sp>
      <p:sp>
        <p:nvSpPr>
          <p:cNvPr id="3" name="Content Placeholder 2"/>
          <p:cNvSpPr>
            <a:spLocks noGrp="1"/>
          </p:cNvSpPr>
          <p:nvPr>
            <p:ph idx="1"/>
          </p:nvPr>
        </p:nvSpPr>
        <p:spPr>
          <a:xfrm>
            <a:off x="304800" y="990600"/>
            <a:ext cx="5943600" cy="5410200"/>
          </a:xfrm>
        </p:spPr>
        <p:txBody>
          <a:bodyPr/>
          <a:lstStyle/>
          <a:p>
            <a:pPr eaLnBrk="1" hangingPunct="1">
              <a:defRPr/>
            </a:pPr>
            <a:r>
              <a:rPr lang="en-US" sz="2000" dirty="0" smtClean="0">
                <a:solidFill>
                  <a:srgbClr val="FFC000"/>
                </a:solidFill>
              </a:rPr>
              <a:t>1 </a:t>
            </a:r>
            <a:r>
              <a:rPr lang="en-US" sz="2000" dirty="0">
                <a:solidFill>
                  <a:srgbClr val="FFC000"/>
                </a:solidFill>
              </a:rPr>
              <a:t>Samuel </a:t>
            </a:r>
            <a:r>
              <a:rPr lang="en-US" sz="2000" dirty="0" smtClean="0">
                <a:solidFill>
                  <a:srgbClr val="FFC000"/>
                </a:solidFill>
              </a:rPr>
              <a:t>8:4-9: </a:t>
            </a:r>
            <a:r>
              <a:rPr lang="en-US" sz="2000" dirty="0" smtClean="0"/>
              <a:t>4 Then all the elders of Israel gathered together and came to Samuel at Ramah, </a:t>
            </a:r>
            <a:r>
              <a:rPr lang="en-US" sz="2000" baseline="30000" dirty="0" smtClean="0"/>
              <a:t>5</a:t>
            </a:r>
            <a:r>
              <a:rPr lang="en-US" sz="2000" dirty="0" smtClean="0"/>
              <a:t>and said to him, ‘You are old and your sons do not follow in your ways; appoint for us, then, </a:t>
            </a:r>
            <a:r>
              <a:rPr lang="en-US" sz="2000" dirty="0" smtClean="0">
                <a:solidFill>
                  <a:srgbClr val="FFFF00"/>
                </a:solidFill>
              </a:rPr>
              <a:t>a king </a:t>
            </a:r>
            <a:r>
              <a:rPr lang="en-US" sz="2000" dirty="0" smtClean="0"/>
              <a:t>to govern us, like other nations.’ </a:t>
            </a:r>
            <a:r>
              <a:rPr lang="en-US" sz="2000" baseline="30000" dirty="0" smtClean="0"/>
              <a:t>6</a:t>
            </a:r>
            <a:r>
              <a:rPr lang="en-US" sz="2000" dirty="0" smtClean="0"/>
              <a:t>But the thing </a:t>
            </a:r>
            <a:r>
              <a:rPr lang="en-US" sz="2000" dirty="0" smtClean="0">
                <a:solidFill>
                  <a:srgbClr val="FFFF00"/>
                </a:solidFill>
              </a:rPr>
              <a:t>displeased</a:t>
            </a:r>
            <a:r>
              <a:rPr lang="en-US" sz="2000" dirty="0" smtClean="0"/>
              <a:t> Samuel when they said, ‘Give us a king to govern us.’ Samuel prayed to the Lord, </a:t>
            </a:r>
            <a:r>
              <a:rPr lang="en-US" sz="2000" baseline="30000" dirty="0" smtClean="0"/>
              <a:t>7</a:t>
            </a:r>
            <a:r>
              <a:rPr lang="en-US" sz="2000" dirty="0" smtClean="0"/>
              <a:t>and the Lord said to Samuel, ‘Listen to the voice of the people in all that they say to you; for they have not rejected you, but </a:t>
            </a:r>
            <a:r>
              <a:rPr lang="en-US" sz="2000" dirty="0" smtClean="0">
                <a:solidFill>
                  <a:srgbClr val="FFFF00"/>
                </a:solidFill>
              </a:rPr>
              <a:t>they have rejected me from being king over them</a:t>
            </a:r>
            <a:r>
              <a:rPr lang="en-US" sz="2000" dirty="0" smtClean="0"/>
              <a:t>. </a:t>
            </a:r>
            <a:r>
              <a:rPr lang="en-US" sz="2000" baseline="30000" dirty="0" smtClean="0"/>
              <a:t>8</a:t>
            </a:r>
            <a:r>
              <a:rPr lang="en-US" sz="2000" dirty="0" smtClean="0"/>
              <a:t>Just as they have done to me, from the day I brought them up out of Egypt to this day, forsaking me and serving other gods, so also they are doing to you. </a:t>
            </a:r>
            <a:r>
              <a:rPr lang="en-US" sz="2000" baseline="30000" dirty="0" smtClean="0"/>
              <a:t>9</a:t>
            </a:r>
            <a:r>
              <a:rPr lang="en-US" sz="2000" dirty="0" smtClean="0"/>
              <a:t>Now then, listen to their voice; only—you shall solemnly warn them, and </a:t>
            </a:r>
            <a:r>
              <a:rPr lang="en-US" sz="2000" dirty="0" smtClean="0">
                <a:solidFill>
                  <a:srgbClr val="FFFF00"/>
                </a:solidFill>
              </a:rPr>
              <a:t>show them the ways of the king who shall reign over them</a:t>
            </a:r>
            <a:r>
              <a:rPr lang="en-US" sz="2000" dirty="0" smtClean="0"/>
              <a:t>.’</a:t>
            </a:r>
            <a:endParaRPr lang="en-US" sz="2000" dirty="0" smtClean="0">
              <a:solidFill>
                <a:srgbClr val="FFC000"/>
              </a:solidFill>
            </a:endParaRPr>
          </a:p>
        </p:txBody>
      </p:sp>
      <p:pic>
        <p:nvPicPr>
          <p:cNvPr id="19461" name="Picture 5" descr="http://www.mythfolklore.net/lahaye/108/LaHaye1728Figures108ISamVIII5IsraelitesAskSamuelForKingMed.jpg"/>
          <p:cNvPicPr>
            <a:picLocks noChangeAspect="1" noChangeArrowheads="1"/>
          </p:cNvPicPr>
          <p:nvPr/>
        </p:nvPicPr>
        <p:blipFill>
          <a:blip r:embed="rId3" cstate="print">
            <a:lum bright="10000" contrast="20000"/>
          </a:blip>
          <a:srcRect/>
          <a:stretch>
            <a:fillRect/>
          </a:stretch>
        </p:blipFill>
        <p:spPr bwMode="auto">
          <a:xfrm>
            <a:off x="6553200" y="1676400"/>
            <a:ext cx="2494485" cy="4076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pPr eaLnBrk="1" hangingPunct="1">
              <a:defRPr/>
            </a:pPr>
            <a:r>
              <a:rPr lang="en-US" dirty="0" smtClean="0">
                <a:solidFill>
                  <a:srgbClr val="FFFFCC"/>
                </a:solidFill>
              </a:rPr>
              <a:t>Warning! </a:t>
            </a:r>
            <a:r>
              <a:rPr lang="en-US" sz="2400" dirty="0" smtClean="0">
                <a:solidFill>
                  <a:srgbClr val="FFCC66"/>
                </a:solidFill>
              </a:rPr>
              <a:t>(1 Sam 8)</a:t>
            </a:r>
          </a:p>
        </p:txBody>
      </p:sp>
      <p:sp>
        <p:nvSpPr>
          <p:cNvPr id="3" name="Content Placeholder 2"/>
          <p:cNvSpPr>
            <a:spLocks noGrp="1"/>
          </p:cNvSpPr>
          <p:nvPr>
            <p:ph idx="1"/>
          </p:nvPr>
        </p:nvSpPr>
        <p:spPr>
          <a:xfrm>
            <a:off x="0" y="1143000"/>
            <a:ext cx="8839200" cy="4114800"/>
          </a:xfrm>
        </p:spPr>
        <p:txBody>
          <a:bodyPr/>
          <a:lstStyle/>
          <a:p>
            <a:pPr eaLnBrk="1" hangingPunct="1">
              <a:defRPr/>
            </a:pPr>
            <a:r>
              <a:rPr lang="en-US" sz="2000" baseline="30000" dirty="0" smtClean="0"/>
              <a:t>11</a:t>
            </a:r>
            <a:r>
              <a:rPr lang="en-US" sz="2000" dirty="0" smtClean="0"/>
              <a:t>He said, ‘These will be the ways of the king who will reign over you: </a:t>
            </a:r>
          </a:p>
          <a:p>
            <a:pPr lvl="1" eaLnBrk="1" hangingPunct="1">
              <a:defRPr/>
            </a:pPr>
            <a:r>
              <a:rPr lang="en-US" sz="1600" dirty="0" smtClean="0"/>
              <a:t>he will </a:t>
            </a:r>
            <a:r>
              <a:rPr lang="en-US" sz="1600" dirty="0" smtClean="0">
                <a:solidFill>
                  <a:srgbClr val="FFCC66"/>
                </a:solidFill>
              </a:rPr>
              <a:t>take your sons </a:t>
            </a:r>
            <a:r>
              <a:rPr lang="en-US" sz="1600" dirty="0" smtClean="0"/>
              <a:t>and appoint them to his chariots and to be his horsemen, and to run before his chariots; </a:t>
            </a:r>
            <a:endParaRPr lang="en-US" sz="1600" dirty="0"/>
          </a:p>
          <a:p>
            <a:pPr lvl="1" eaLnBrk="1" hangingPunct="1">
              <a:defRPr/>
            </a:pPr>
            <a:r>
              <a:rPr lang="en-US" sz="1600" baseline="30000" dirty="0" smtClean="0"/>
              <a:t>12</a:t>
            </a:r>
            <a:r>
              <a:rPr lang="en-US" sz="1600" dirty="0" smtClean="0"/>
              <a:t>and he will </a:t>
            </a:r>
            <a:r>
              <a:rPr lang="en-US" sz="1600" dirty="0" smtClean="0">
                <a:solidFill>
                  <a:srgbClr val="FFCC66"/>
                </a:solidFill>
              </a:rPr>
              <a:t>appoint for himself commanders </a:t>
            </a:r>
            <a:r>
              <a:rPr lang="en-US" sz="1600" dirty="0" smtClean="0"/>
              <a:t>of thousands and commanders of fifties, and some to plough his ground and to reap his harvest, and to make his implements of war and the equipment of his chariots. </a:t>
            </a:r>
          </a:p>
          <a:p>
            <a:pPr lvl="1" eaLnBrk="1" hangingPunct="1">
              <a:defRPr/>
            </a:pPr>
            <a:r>
              <a:rPr lang="en-US" sz="1600" baseline="30000" dirty="0" smtClean="0"/>
              <a:t>13</a:t>
            </a:r>
            <a:r>
              <a:rPr lang="en-US" sz="1600" dirty="0" smtClean="0"/>
              <a:t>He will </a:t>
            </a:r>
            <a:r>
              <a:rPr lang="en-US" sz="1600" dirty="0" smtClean="0">
                <a:solidFill>
                  <a:srgbClr val="FFCC66"/>
                </a:solidFill>
              </a:rPr>
              <a:t>take your daughters </a:t>
            </a:r>
            <a:r>
              <a:rPr lang="en-US" sz="1600" dirty="0" smtClean="0"/>
              <a:t>to be perfumers and cooks and bakers. </a:t>
            </a:r>
          </a:p>
          <a:p>
            <a:pPr lvl="1" eaLnBrk="1" hangingPunct="1">
              <a:defRPr/>
            </a:pPr>
            <a:r>
              <a:rPr lang="en-US" sz="1600" baseline="30000" dirty="0" smtClean="0"/>
              <a:t>14</a:t>
            </a:r>
            <a:r>
              <a:rPr lang="en-US" sz="1600" dirty="0" smtClean="0"/>
              <a:t>He will </a:t>
            </a:r>
            <a:r>
              <a:rPr lang="en-US" sz="1600" dirty="0" smtClean="0">
                <a:solidFill>
                  <a:srgbClr val="FFCC66"/>
                </a:solidFill>
              </a:rPr>
              <a:t>take the best of your fields </a:t>
            </a:r>
            <a:r>
              <a:rPr lang="en-US" sz="1600" dirty="0" smtClean="0"/>
              <a:t>and vineyards and olive orchards and give them to his courtiers. </a:t>
            </a:r>
          </a:p>
          <a:p>
            <a:pPr lvl="1" eaLnBrk="1" hangingPunct="1">
              <a:defRPr/>
            </a:pPr>
            <a:r>
              <a:rPr lang="en-US" sz="1600" baseline="30000" dirty="0" smtClean="0"/>
              <a:t>15</a:t>
            </a:r>
            <a:r>
              <a:rPr lang="en-US" sz="1600" dirty="0" smtClean="0"/>
              <a:t>He will </a:t>
            </a:r>
            <a:r>
              <a:rPr lang="en-US" sz="1600" dirty="0" smtClean="0">
                <a:solidFill>
                  <a:srgbClr val="FFCC66"/>
                </a:solidFill>
              </a:rPr>
              <a:t>take one-tenth of your grain </a:t>
            </a:r>
            <a:r>
              <a:rPr lang="en-US" sz="1600" dirty="0" smtClean="0"/>
              <a:t>and of your vineyards and give it to his officers and his courtiers. </a:t>
            </a:r>
          </a:p>
          <a:p>
            <a:pPr lvl="1" eaLnBrk="1" hangingPunct="1">
              <a:defRPr/>
            </a:pPr>
            <a:r>
              <a:rPr lang="en-US" sz="1600" baseline="30000" dirty="0" smtClean="0"/>
              <a:t>16</a:t>
            </a:r>
            <a:r>
              <a:rPr lang="en-US" sz="1600" dirty="0" smtClean="0"/>
              <a:t>He will </a:t>
            </a:r>
            <a:r>
              <a:rPr lang="en-US" sz="1600" dirty="0" smtClean="0">
                <a:solidFill>
                  <a:srgbClr val="FFCC66"/>
                </a:solidFill>
              </a:rPr>
              <a:t>take your male and female slaves</a:t>
            </a:r>
            <a:r>
              <a:rPr lang="en-US" sz="1600" dirty="0" smtClean="0"/>
              <a:t>, and the </a:t>
            </a:r>
            <a:r>
              <a:rPr lang="en-US" sz="1600" dirty="0" smtClean="0">
                <a:solidFill>
                  <a:srgbClr val="FFCC66"/>
                </a:solidFill>
              </a:rPr>
              <a:t>best of your cattle </a:t>
            </a:r>
            <a:r>
              <a:rPr lang="en-US" sz="1600" dirty="0" smtClean="0"/>
              <a:t>and donkeys, and put them to his work. </a:t>
            </a:r>
            <a:r>
              <a:rPr lang="en-US" sz="1600" baseline="30000" dirty="0" smtClean="0"/>
              <a:t>17</a:t>
            </a:r>
          </a:p>
          <a:p>
            <a:pPr lvl="1" eaLnBrk="1" hangingPunct="1">
              <a:defRPr/>
            </a:pPr>
            <a:r>
              <a:rPr lang="en-US" sz="1600" dirty="0" smtClean="0"/>
              <a:t>He will take </a:t>
            </a:r>
            <a:r>
              <a:rPr lang="en-US" sz="1600" dirty="0" smtClean="0">
                <a:solidFill>
                  <a:srgbClr val="FFCC66"/>
                </a:solidFill>
              </a:rPr>
              <a:t>one-tenth of your flocks</a:t>
            </a:r>
            <a:r>
              <a:rPr lang="en-US" sz="1600" dirty="0" smtClean="0"/>
              <a:t>, and </a:t>
            </a:r>
            <a:r>
              <a:rPr lang="en-US" sz="1600" dirty="0" smtClean="0">
                <a:solidFill>
                  <a:srgbClr val="FFCC66"/>
                </a:solidFill>
              </a:rPr>
              <a:t>you shall be his slaves</a:t>
            </a:r>
            <a:r>
              <a:rPr lang="en-US" sz="1600" dirty="0" smtClean="0"/>
              <a:t>. </a:t>
            </a:r>
            <a:r>
              <a:rPr lang="en-US" sz="1600" baseline="30000" dirty="0" smtClean="0"/>
              <a:t>18</a:t>
            </a:r>
            <a:r>
              <a:rPr lang="en-US" sz="1600" dirty="0" smtClean="0"/>
              <a:t>And in that day you will cry out because of your king, whom you have chosen for yourselves; but the Lord will not answer you in that day.’ </a:t>
            </a:r>
          </a:p>
          <a:p>
            <a:pPr eaLnBrk="1" hangingPunct="1">
              <a:defRPr/>
            </a:pPr>
            <a:r>
              <a:rPr lang="en-US" sz="2000" dirty="0" smtClean="0">
                <a:solidFill>
                  <a:srgbClr val="FFFF00"/>
                </a:solidFill>
              </a:rPr>
              <a:t>19 But the people refused to listen to the voice of Samuel; they said, ‘No! but we are determined to have a king over us, </a:t>
            </a:r>
            <a:r>
              <a:rPr lang="en-US" sz="2000" baseline="30000" dirty="0" smtClean="0">
                <a:solidFill>
                  <a:srgbClr val="FF99FF"/>
                </a:solidFill>
              </a:rPr>
              <a:t>20</a:t>
            </a:r>
            <a:r>
              <a:rPr lang="en-US" sz="2000" dirty="0" smtClean="0">
                <a:solidFill>
                  <a:srgbClr val="FF99FF"/>
                </a:solidFill>
              </a:rPr>
              <a:t>so that we also may be like other nations</a:t>
            </a:r>
            <a:r>
              <a:rPr lang="en-US" sz="2000" dirty="0" smtClean="0">
                <a:solidFill>
                  <a:srgbClr val="FFFF00"/>
                </a:solidFill>
              </a:rPr>
              <a:t>, and that our king may govern us and </a:t>
            </a:r>
            <a:r>
              <a:rPr lang="en-US" sz="2000" dirty="0" smtClean="0">
                <a:solidFill>
                  <a:srgbClr val="FF99FF"/>
                </a:solidFill>
              </a:rPr>
              <a:t>go out before us and fight our battles</a:t>
            </a:r>
            <a:r>
              <a:rPr lang="en-US" sz="2000" dirty="0" smtClean="0">
                <a:solidFill>
                  <a:srgbClr val="FFFF00"/>
                </a:solidFill>
              </a:rPr>
              <a:t>.’</a:t>
            </a:r>
          </a:p>
          <a:p>
            <a:pPr eaLnBrk="1" hangingPunct="1">
              <a:defRPr/>
            </a:pPr>
            <a:endParaRPr lang="en-US" sz="2000" dirty="0" smtClean="0"/>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A51998A90BA94D9B4635189BE7C0FD" ma:contentTypeVersion="0" ma:contentTypeDescription="Create a new document." ma:contentTypeScope="" ma:versionID="47ded9ff022b04de9125b178e39f1638">
  <xsd:schema xmlns:xsd="http://www.w3.org/2001/XMLSchema" xmlns:xs="http://www.w3.org/2001/XMLSchema" xmlns:p="http://schemas.microsoft.com/office/2006/metadata/properties" targetNamespace="http://schemas.microsoft.com/office/2006/metadata/properties" ma:root="true" ma:fieldsID="9c416ec778705ccc1589f6b0520a01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11FDD-4D67-4C20-978D-66FE6078376A}">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8146A85-A670-4186-B263-DB0617BA6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5ABAE52-69F0-41D0-B4AA-FD99CA9E4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Textured</Template>
  <TotalTime>978</TotalTime>
  <Words>1125</Words>
  <Application>Microsoft Office PowerPoint</Application>
  <PresentationFormat>On-screen Show (4:3)</PresentationFormat>
  <Paragraphs>169</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SimSun</vt:lpstr>
      <vt:lpstr>Arial</vt:lpstr>
      <vt:lpstr>Arial Narrow</vt:lpstr>
      <vt:lpstr>Tahoma</vt:lpstr>
      <vt:lpstr>Times New Roman</vt:lpstr>
      <vt:lpstr>Wingdings</vt:lpstr>
      <vt:lpstr>Textured</vt:lpstr>
      <vt:lpstr>1 &amp; 2 Samuel</vt:lpstr>
      <vt:lpstr>5 sections of 1 &amp; 2 Samuel The Rise of the Kingdom of Israel</vt:lpstr>
      <vt:lpstr>The story of Samuel  (1 Sam 1:1-7:17) </vt:lpstr>
      <vt:lpstr>PowerPoint Presentation</vt:lpstr>
      <vt:lpstr>Ark Narrative  (1 Sam 4:1-7:1)</vt:lpstr>
      <vt:lpstr>PowerPoint Presentation</vt:lpstr>
      <vt:lpstr>Beginning of Kingship  (1 Sam 8:1-15:34)</vt:lpstr>
      <vt:lpstr>The people want a king!</vt:lpstr>
      <vt:lpstr>Warning! (1 Sam 8)</vt:lpstr>
      <vt:lpstr>The people get their wish (those fools)</vt:lpstr>
      <vt:lpstr>Saul becomes king</vt:lpstr>
      <vt:lpstr>The message Reinforced (In the context of the Deuteronomic Covenant)</vt:lpstr>
      <vt:lpstr>PowerPoint Presentation</vt:lpstr>
      <vt:lpstr>United Kingdom</vt:lpstr>
      <vt:lpstr>The United Kingdom at its height</vt:lpstr>
      <vt:lpstr>PowerPoint Presentation</vt:lpstr>
    </vt:vector>
  </TitlesOfParts>
  <Company>Levi and Micah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and Flora Hsueh Klassen</dc:creator>
  <cp:lastModifiedBy>Jonathan Klassen</cp:lastModifiedBy>
  <cp:revision>41</cp:revision>
  <dcterms:created xsi:type="dcterms:W3CDTF">2005-09-04T02:45:20Z</dcterms:created>
  <dcterms:modified xsi:type="dcterms:W3CDTF">2016-07-16T14:10:27Z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0x01010038A51998A90BA94D9B4635189BE7C0FD</vt:lpwstr>
  </property>
  <property fmtid="{D5CDD505-2E9C-101B-9397-08002B2CF9AE}" pid="3" name="IsMyDocuments">
    <vt:bool>true</vt:bool>
  </property>
</Properties>
</file>