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9" r:id="rId6"/>
    <p:sldId id="261" r:id="rId7"/>
    <p:sldId id="262" r:id="rId8"/>
    <p:sldId id="282" r:id="rId9"/>
    <p:sldId id="284" r:id="rId10"/>
    <p:sldId id="263" r:id="rId11"/>
    <p:sldId id="264" r:id="rId12"/>
    <p:sldId id="265" r:id="rId13"/>
    <p:sldId id="266" r:id="rId14"/>
    <p:sldId id="267" r:id="rId15"/>
    <p:sldId id="277" r:id="rId16"/>
    <p:sldId id="258" r:id="rId17"/>
    <p:sldId id="281" r:id="rId18"/>
    <p:sldId id="285" r:id="rId19"/>
    <p:sldId id="269" r:id="rId20"/>
    <p:sldId id="270" r:id="rId21"/>
    <p:sldId id="278" r:id="rId22"/>
    <p:sldId id="272" r:id="rId23"/>
    <p:sldId id="286" r:id="rId24"/>
    <p:sldId id="271" r:id="rId25"/>
    <p:sldId id="273" r:id="rId26"/>
    <p:sldId id="274" r:id="rId27"/>
    <p:sldId id="275" r:id="rId28"/>
    <p:sldId id="276" r:id="rId29"/>
    <p:sldId id="257"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099C"/>
    <a:srgbClr val="009900"/>
    <a:srgbClr val="A50021"/>
    <a:srgbClr val="FF6600"/>
    <a:srgbClr val="FF5050"/>
    <a:srgbClr val="C1EFFF"/>
    <a:srgbClr val="9FD6FF"/>
    <a:srgbClr val="FFFF99"/>
    <a:srgbClr val="D1D1E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1A845FA-5E59-43E6-8923-5AC80BE645A8}" type="slidenum">
              <a:rPr lang="en-US"/>
              <a:pPr>
                <a:defRPr/>
              </a:pPr>
              <a:t>‹#›</a:t>
            </a:fld>
            <a:endParaRPr lang="en-US"/>
          </a:p>
        </p:txBody>
      </p:sp>
    </p:spTree>
    <p:extLst>
      <p:ext uri="{BB962C8B-B14F-4D97-AF65-F5344CB8AC3E}">
        <p14:creationId xmlns:p14="http://schemas.microsoft.com/office/powerpoint/2010/main" val="16116724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9AE301-F1DA-4ADE-8B50-8F8FA849F140}" type="slidenum">
              <a:rPr lang="en-US" altLang="en-US" smtClean="0"/>
              <a:pPr eaLnBrk="1" hangingPunct="1"/>
              <a:t>1</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18617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5D4E3A3-E91B-45B7-8B5B-FAE497CBBEC7}" type="slidenum">
              <a:rPr lang="en-US" altLang="en-US" smtClean="0"/>
              <a:pPr eaLnBrk="1" hangingPunct="1"/>
              <a:t>10</a:t>
            </a:fld>
            <a:endParaRPr lang="en-US" alt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66218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F398CB-7F0C-4B20-AFF1-DD04C61F9DC5}" type="slidenum">
              <a:rPr lang="en-US" altLang="en-US" smtClean="0"/>
              <a:pPr eaLnBrk="1" hangingPunct="1"/>
              <a:t>11</a:t>
            </a:fld>
            <a:endParaRPr lang="en-US" alt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44123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F7EEBC-C995-43A8-8B16-8046A8118AA8}" type="slidenum">
              <a:rPr lang="en-US" altLang="en-US" smtClean="0"/>
              <a:pPr eaLnBrk="1" hangingPunct="1"/>
              <a:t>12</a:t>
            </a:fld>
            <a:endParaRPr lang="en-US" alt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83082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0C2B151-C42A-4AAC-B7CC-C04C4570BEB0}" type="slidenum">
              <a:rPr lang="en-US" altLang="en-US" smtClean="0"/>
              <a:pPr eaLnBrk="1" hangingPunct="1"/>
              <a:t>13</a:t>
            </a:fld>
            <a:endParaRPr lang="en-US" alt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99337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275BF8-094B-453D-A885-F7D4DA9A2C21}" type="slidenum">
              <a:rPr lang="en-US" altLang="en-US" smtClean="0"/>
              <a:pPr eaLnBrk="1" hangingPunct="1"/>
              <a:t>16</a:t>
            </a:fld>
            <a:endParaRPr lang="en-US" alt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953698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88B1D58-C43D-42CA-A269-820D97A049EB}" type="slidenum">
              <a:rPr lang="en-US" altLang="en-US" smtClean="0"/>
              <a:pPr eaLnBrk="1" hangingPunct="1"/>
              <a:t>17</a:t>
            </a:fld>
            <a:endParaRPr lang="en-US" alt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0957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4A70E1F-70B0-4A5C-8C45-44C934BEF618}" type="slidenum">
              <a:rPr lang="en-US" altLang="en-US" smtClean="0"/>
              <a:pPr eaLnBrk="1" hangingPunct="1"/>
              <a:t>19</a:t>
            </a:fld>
            <a:endParaRPr lang="en-US" alt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73479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977123B-D42F-4621-8B43-9806605E0BAF}" type="slidenum">
              <a:rPr lang="en-US" altLang="en-US" smtClean="0"/>
              <a:pPr eaLnBrk="1" hangingPunct="1"/>
              <a:t>21</a:t>
            </a:fld>
            <a:endParaRPr lang="en-US" alt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72901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B45B5D-387E-40A5-8B76-B5659AA6E1C4}" type="slidenum">
              <a:rPr lang="en-US" altLang="en-US" smtClean="0"/>
              <a:pPr eaLnBrk="1" hangingPunct="1"/>
              <a:t>22</a:t>
            </a:fld>
            <a:endParaRPr lang="en-US" alt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203932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AB2AED-A09D-4255-AA35-9F981507D85A}" type="slidenum">
              <a:rPr lang="en-US" altLang="en-US" smtClean="0"/>
              <a:pPr eaLnBrk="1" hangingPunct="1"/>
              <a:t>23</a:t>
            </a:fld>
            <a:endParaRPr lang="en-US" alt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5498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4581AA-5E72-4FED-8B51-9A3DE20DBD90}" type="slidenum">
              <a:rPr lang="en-US" altLang="en-US" smtClean="0"/>
              <a:pPr eaLnBrk="1" hangingPunct="1"/>
              <a:t>2</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441229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013975E-6A91-487C-9411-F064C99E028A}" type="slidenum">
              <a:rPr lang="en-US" altLang="en-US" smtClean="0"/>
              <a:pPr eaLnBrk="1" hangingPunct="1"/>
              <a:t>24</a:t>
            </a:fld>
            <a:endParaRPr lang="en-US" alt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91757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7C0BB73-6CFC-414B-842D-C1A61448EDC0}" type="slidenum">
              <a:rPr lang="en-US" altLang="en-US" smtClean="0"/>
              <a:pPr eaLnBrk="1" hangingPunct="1"/>
              <a:t>25</a:t>
            </a:fld>
            <a:endParaRPr lang="en-US" alt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54560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B562D7-21F0-40DC-A8F6-885A0929A8F3}" type="slidenum">
              <a:rPr lang="en-US" altLang="en-US" smtClean="0"/>
              <a:pPr eaLnBrk="1" hangingPunct="1"/>
              <a:t>26</a:t>
            </a:fld>
            <a:endParaRPr lang="en-US" alt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93254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75E983-ECA4-44DB-B276-39FBB71371A5}" type="slidenum">
              <a:rPr lang="en-US" altLang="en-US" smtClean="0"/>
              <a:pPr eaLnBrk="1" hangingPunct="1"/>
              <a:t>3</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26279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2BEC09-03D4-4CA7-A323-F36CD34DCBC8}" type="slidenum">
              <a:rPr lang="en-US" altLang="en-US" smtClean="0"/>
              <a:pPr eaLnBrk="1" hangingPunct="1"/>
              <a:t>4</a:t>
            </a:fld>
            <a:endParaRPr lang="en-US" alt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64773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9B3B4F2B-59EF-49BA-81F5-3582F30BAAEF}" type="slidenum">
              <a:rPr lang="en-US"/>
              <a:pPr/>
              <a:t>5</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351224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AB9BAC9B-C6ED-4C67-A33A-D41ED2A8FAA8}" type="slidenum">
              <a:rPr lang="en-US"/>
              <a:pPr/>
              <a:t>6</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385801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FEE993D-B3CD-4659-A71B-EF3FC143DCED}" type="slidenum">
              <a:rPr lang="en-US" altLang="en-US" smtClean="0"/>
              <a:pPr eaLnBrk="1" hangingPunct="1"/>
              <a:t>7</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77565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36E16E6-6216-4A3F-9182-CCEF45A95414}" type="slidenum">
              <a:rPr lang="en-US" altLang="en-US" smtClean="0"/>
              <a:pPr eaLnBrk="1" hangingPunct="1"/>
              <a:t>8</a:t>
            </a:fld>
            <a:endParaRPr lang="en-US" alt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50361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2E9570A-352A-47DD-902A-F23CC44CEE02}" type="slidenum">
              <a:rPr lang="en-US" altLang="en-US" smtClean="0"/>
              <a:pPr eaLnBrk="1" hangingPunct="1"/>
              <a:t>9</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06428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scene3d>
              <a:camera prst="orthographicFront"/>
              <a:lightRig rig="harsh" dir="t"/>
            </a:scene3d>
            <a:sp3d extrusionH="57150" prstMaterial="matte">
              <a:bevelT w="63500" h="12700" prst="angle"/>
              <a:contourClr>
                <a:schemeClr val="bg1">
                  <a:lumMod val="65000"/>
                </a:schemeClr>
              </a:contourClr>
            </a:sp3d>
          </a:bodyPr>
          <a:lstStyle>
            <a:lvl1pPr>
              <a:defRPr b="1" cap="none" spc="0">
                <a:ln/>
                <a:solidFill>
                  <a:srgbClr val="7030A0"/>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9AEEDE-07EE-4FC7-8C2F-23DB5AEBF652}" type="slidenum">
              <a:rPr lang="en-US"/>
              <a:pPr>
                <a:defRPr/>
              </a:pPr>
              <a:t>‹#›</a:t>
            </a:fld>
            <a:endParaRPr lang="en-US"/>
          </a:p>
        </p:txBody>
      </p:sp>
    </p:spTree>
    <p:extLst>
      <p:ext uri="{BB962C8B-B14F-4D97-AF65-F5344CB8AC3E}">
        <p14:creationId xmlns:p14="http://schemas.microsoft.com/office/powerpoint/2010/main" val="3797101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CDEF187-A76B-413F-8A6F-2A1DA2192812}" type="slidenum">
              <a:rPr lang="en-US"/>
              <a:pPr>
                <a:defRPr/>
              </a:pPr>
              <a:t>‹#›</a:t>
            </a:fld>
            <a:endParaRPr lang="en-US"/>
          </a:p>
        </p:txBody>
      </p:sp>
    </p:spTree>
    <p:extLst>
      <p:ext uri="{BB962C8B-B14F-4D97-AF65-F5344CB8AC3E}">
        <p14:creationId xmlns:p14="http://schemas.microsoft.com/office/powerpoint/2010/main" val="398567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00261C-4908-460D-9F5F-A3D245894447}" type="slidenum">
              <a:rPr lang="en-US"/>
              <a:pPr>
                <a:defRPr/>
              </a:pPr>
              <a:t>‹#›</a:t>
            </a:fld>
            <a:endParaRPr lang="en-US"/>
          </a:p>
        </p:txBody>
      </p:sp>
    </p:spTree>
    <p:extLst>
      <p:ext uri="{BB962C8B-B14F-4D97-AF65-F5344CB8AC3E}">
        <p14:creationId xmlns:p14="http://schemas.microsoft.com/office/powerpoint/2010/main" val="2891842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3C941F-9E34-4345-BD26-A6D77C184F09}" type="slidenum">
              <a:rPr lang="en-US"/>
              <a:pPr>
                <a:defRPr/>
              </a:pPr>
              <a:t>‹#›</a:t>
            </a:fld>
            <a:endParaRPr lang="en-US"/>
          </a:p>
        </p:txBody>
      </p:sp>
    </p:spTree>
    <p:extLst>
      <p:ext uri="{BB962C8B-B14F-4D97-AF65-F5344CB8AC3E}">
        <p14:creationId xmlns:p14="http://schemas.microsoft.com/office/powerpoint/2010/main" val="2291278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C15CBE8-28DF-4C8B-9621-2404796843B8}" type="slidenum">
              <a:rPr lang="en-US"/>
              <a:pPr>
                <a:defRPr/>
              </a:pPr>
              <a:t>‹#›</a:t>
            </a:fld>
            <a:endParaRPr lang="en-US"/>
          </a:p>
        </p:txBody>
      </p:sp>
    </p:spTree>
    <p:extLst>
      <p:ext uri="{BB962C8B-B14F-4D97-AF65-F5344CB8AC3E}">
        <p14:creationId xmlns:p14="http://schemas.microsoft.com/office/powerpoint/2010/main" val="3916952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lvl1pPr>
              <a:defRPr b="1" cap="none" spc="0">
                <a:ln/>
                <a:solidFill>
                  <a:srgbClr val="7030A0"/>
                </a:solidFill>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422123-C16C-42B3-8698-BD58EEF662CF}" type="slidenum">
              <a:rPr lang="en-US"/>
              <a:pPr>
                <a:defRPr/>
              </a:pPr>
              <a:t>‹#›</a:t>
            </a:fld>
            <a:endParaRPr lang="en-US"/>
          </a:p>
        </p:txBody>
      </p:sp>
    </p:spTree>
    <p:extLst>
      <p:ext uri="{BB962C8B-B14F-4D97-AF65-F5344CB8AC3E}">
        <p14:creationId xmlns:p14="http://schemas.microsoft.com/office/powerpoint/2010/main" val="129065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E890D4-7F8E-4C0C-91FE-BE7680002E0C}" type="slidenum">
              <a:rPr lang="en-US"/>
              <a:pPr>
                <a:defRPr/>
              </a:pPr>
              <a:t>‹#›</a:t>
            </a:fld>
            <a:endParaRPr lang="en-US"/>
          </a:p>
        </p:txBody>
      </p:sp>
    </p:spTree>
    <p:extLst>
      <p:ext uri="{BB962C8B-B14F-4D97-AF65-F5344CB8AC3E}">
        <p14:creationId xmlns:p14="http://schemas.microsoft.com/office/powerpoint/2010/main" val="395352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BA66CF-6519-4275-A9A3-6EC7B96034F6}" type="slidenum">
              <a:rPr lang="en-US"/>
              <a:pPr>
                <a:defRPr/>
              </a:pPr>
              <a:t>‹#›</a:t>
            </a:fld>
            <a:endParaRPr lang="en-US"/>
          </a:p>
        </p:txBody>
      </p:sp>
    </p:spTree>
    <p:extLst>
      <p:ext uri="{BB962C8B-B14F-4D97-AF65-F5344CB8AC3E}">
        <p14:creationId xmlns:p14="http://schemas.microsoft.com/office/powerpoint/2010/main" val="219234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9FDE371-0A59-48E7-B055-1CE2A5A6D102}" type="slidenum">
              <a:rPr lang="en-US"/>
              <a:pPr>
                <a:defRPr/>
              </a:pPr>
              <a:t>‹#›</a:t>
            </a:fld>
            <a:endParaRPr lang="en-US"/>
          </a:p>
        </p:txBody>
      </p:sp>
    </p:spTree>
    <p:extLst>
      <p:ext uri="{BB962C8B-B14F-4D97-AF65-F5344CB8AC3E}">
        <p14:creationId xmlns:p14="http://schemas.microsoft.com/office/powerpoint/2010/main" val="389064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D00C50B-94DB-440D-BCED-4D0B139FA2D6}" type="slidenum">
              <a:rPr lang="en-US"/>
              <a:pPr>
                <a:defRPr/>
              </a:pPr>
              <a:t>‹#›</a:t>
            </a:fld>
            <a:endParaRPr lang="en-US"/>
          </a:p>
        </p:txBody>
      </p:sp>
    </p:spTree>
    <p:extLst>
      <p:ext uri="{BB962C8B-B14F-4D97-AF65-F5344CB8AC3E}">
        <p14:creationId xmlns:p14="http://schemas.microsoft.com/office/powerpoint/2010/main" val="1600408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1D1ACE-5840-4465-9F53-062E4C64D10F}" type="slidenum">
              <a:rPr lang="en-US"/>
              <a:pPr>
                <a:defRPr/>
              </a:pPr>
              <a:t>‹#›</a:t>
            </a:fld>
            <a:endParaRPr lang="en-US"/>
          </a:p>
        </p:txBody>
      </p:sp>
    </p:spTree>
    <p:extLst>
      <p:ext uri="{BB962C8B-B14F-4D97-AF65-F5344CB8AC3E}">
        <p14:creationId xmlns:p14="http://schemas.microsoft.com/office/powerpoint/2010/main" val="1506104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E8EF5D-C74E-41DC-87FF-06093F89CD2A}" type="slidenum">
              <a:rPr lang="en-US"/>
              <a:pPr>
                <a:defRPr/>
              </a:pPr>
              <a:t>‹#›</a:t>
            </a:fld>
            <a:endParaRPr lang="en-US"/>
          </a:p>
        </p:txBody>
      </p:sp>
    </p:spTree>
    <p:extLst>
      <p:ext uri="{BB962C8B-B14F-4D97-AF65-F5344CB8AC3E}">
        <p14:creationId xmlns:p14="http://schemas.microsoft.com/office/powerpoint/2010/main" val="885858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4A02F7-E5CC-4FEC-8A6F-CD3569DBD943}" type="slidenum">
              <a:rPr lang="en-US"/>
              <a:pPr>
                <a:defRPr/>
              </a:pPr>
              <a:t>‹#›</a:t>
            </a:fld>
            <a:endParaRPr lang="en-US"/>
          </a:p>
        </p:txBody>
      </p:sp>
    </p:spTree>
    <p:extLst>
      <p:ext uri="{BB962C8B-B14F-4D97-AF65-F5344CB8AC3E}">
        <p14:creationId xmlns:p14="http://schemas.microsoft.com/office/powerpoint/2010/main" val="402863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1EFFF"/>
            </a:gs>
            <a:gs pos="100000">
              <a:srgbClr val="00B0F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25BE22A-A900-4702-86DD-84D2A6A996B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00B050"/>
          </a:solidFill>
          <a:latin typeface="+mj-lt"/>
          <a:ea typeface="+mj-ea"/>
          <a:cs typeface="+mj-cs"/>
        </a:defRPr>
      </a:lvl1pPr>
      <a:lvl2pPr algn="ctr" rtl="0" eaLnBrk="0" fontAlgn="base" hangingPunct="0">
        <a:spcBef>
          <a:spcPct val="0"/>
        </a:spcBef>
        <a:spcAft>
          <a:spcPct val="0"/>
        </a:spcAft>
        <a:defRPr sz="4400">
          <a:solidFill>
            <a:srgbClr val="00B050"/>
          </a:solidFill>
          <a:latin typeface="Arial" charset="0"/>
        </a:defRPr>
      </a:lvl2pPr>
      <a:lvl3pPr algn="ctr" rtl="0" eaLnBrk="0" fontAlgn="base" hangingPunct="0">
        <a:spcBef>
          <a:spcPct val="0"/>
        </a:spcBef>
        <a:spcAft>
          <a:spcPct val="0"/>
        </a:spcAft>
        <a:defRPr sz="4400">
          <a:solidFill>
            <a:srgbClr val="00B050"/>
          </a:solidFill>
          <a:latin typeface="Arial" charset="0"/>
        </a:defRPr>
      </a:lvl3pPr>
      <a:lvl4pPr algn="ctr" rtl="0" eaLnBrk="0" fontAlgn="base" hangingPunct="0">
        <a:spcBef>
          <a:spcPct val="0"/>
        </a:spcBef>
        <a:spcAft>
          <a:spcPct val="0"/>
        </a:spcAft>
        <a:defRPr sz="4400">
          <a:solidFill>
            <a:srgbClr val="00B050"/>
          </a:solidFill>
          <a:latin typeface="Arial" charset="0"/>
        </a:defRPr>
      </a:lvl4pPr>
      <a:lvl5pPr algn="ctr" rtl="0" eaLnBrk="0" fontAlgn="base" hangingPunct="0">
        <a:spcBef>
          <a:spcPct val="0"/>
        </a:spcBef>
        <a:spcAft>
          <a:spcPct val="0"/>
        </a:spcAft>
        <a:defRPr sz="4400">
          <a:solidFill>
            <a:srgbClr val="00B050"/>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mVoPG9HtYF8"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5400" b="1" dirty="0" smtClean="0"/>
              <a:t>The Prophets</a:t>
            </a:r>
          </a:p>
        </p:txBody>
      </p:sp>
      <p:sp>
        <p:nvSpPr>
          <p:cNvPr id="2051" name="Rectangle 3"/>
          <p:cNvSpPr>
            <a:spLocks noGrp="1" noChangeArrowheads="1"/>
          </p:cNvSpPr>
          <p:nvPr>
            <p:ph type="subTitle" idx="1"/>
          </p:nvPr>
        </p:nvSpPr>
        <p:spPr/>
        <p:txBody>
          <a:bodyPr/>
          <a:lstStyle/>
          <a:p>
            <a:pPr eaLnBrk="1" hangingPunct="1"/>
            <a:r>
              <a:rPr lang="en-US" altLang="en-US" smtClean="0"/>
              <a:t>The age of Prophecy</a:t>
            </a:r>
          </a:p>
          <a:p>
            <a:pPr eaLnBrk="1" hangingPunct="1"/>
            <a:r>
              <a:rPr lang="en-US" altLang="en-US" smtClean="0"/>
              <a:t>Approximately 750-550 BCE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b="1" dirty="0" smtClean="0"/>
              <a:t>Oracles</a:t>
            </a:r>
          </a:p>
        </p:txBody>
      </p:sp>
      <p:sp>
        <p:nvSpPr>
          <p:cNvPr id="9219" name="Rectangle 3"/>
          <p:cNvSpPr>
            <a:spLocks noGrp="1" noChangeArrowheads="1"/>
          </p:cNvSpPr>
          <p:nvPr>
            <p:ph type="body" idx="1"/>
          </p:nvPr>
        </p:nvSpPr>
        <p:spPr/>
        <p:txBody>
          <a:bodyPr/>
          <a:lstStyle/>
          <a:p>
            <a:pPr marL="381000" indent="-381000" eaLnBrk="1" hangingPunct="1">
              <a:lnSpc>
                <a:spcPct val="80000"/>
              </a:lnSpc>
            </a:pPr>
            <a:r>
              <a:rPr lang="en-US" altLang="en-US" sz="2000" dirty="0" smtClean="0"/>
              <a:t>Prophetic writing is </a:t>
            </a:r>
            <a:r>
              <a:rPr lang="en-US" altLang="en-US" sz="2000" dirty="0" smtClean="0">
                <a:solidFill>
                  <a:srgbClr val="A50021"/>
                </a:solidFill>
              </a:rPr>
              <a:t>frequently incoherent</a:t>
            </a:r>
            <a:r>
              <a:rPr lang="en-US" altLang="en-US" sz="2000" dirty="0" smtClean="0"/>
              <a:t>. In other words, it’s easy to get lost and often impossible to link one section to the next. </a:t>
            </a:r>
          </a:p>
          <a:p>
            <a:pPr marL="381000" indent="-381000" eaLnBrk="1" hangingPunct="1">
              <a:lnSpc>
                <a:spcPct val="80000"/>
              </a:lnSpc>
            </a:pPr>
            <a:r>
              <a:rPr lang="en-US" altLang="en-US" sz="2000" dirty="0" smtClean="0"/>
              <a:t>Much of the prophetic books are random collections of individual pronouncements called </a:t>
            </a:r>
            <a:r>
              <a:rPr lang="en-US" altLang="en-US" sz="2000" b="1" i="1" dirty="0" smtClean="0">
                <a:solidFill>
                  <a:srgbClr val="A50021"/>
                </a:solidFill>
              </a:rPr>
              <a:t>oracles</a:t>
            </a:r>
            <a:r>
              <a:rPr lang="en-US" altLang="en-US" sz="2000" dirty="0" smtClean="0"/>
              <a:t>. </a:t>
            </a:r>
          </a:p>
          <a:p>
            <a:pPr marL="381000" indent="-381000" eaLnBrk="1" hangingPunct="1">
              <a:lnSpc>
                <a:spcPct val="80000"/>
              </a:lnSpc>
            </a:pPr>
            <a:r>
              <a:rPr lang="en-US" altLang="en-US" sz="2000" dirty="0" smtClean="0"/>
              <a:t>Prophets are typically shown to be looking around them and observing wrongdoing, then speaking out about it.         </a:t>
            </a:r>
          </a:p>
          <a:p>
            <a:pPr marL="381000" indent="-381000" eaLnBrk="1" hangingPunct="1">
              <a:lnSpc>
                <a:spcPct val="80000"/>
              </a:lnSpc>
              <a:buFontTx/>
              <a:buNone/>
            </a:pPr>
            <a:endParaRPr lang="en-US" altLang="en-US" sz="2000" b="1" dirty="0" smtClean="0"/>
          </a:p>
          <a:p>
            <a:pPr marL="381000" indent="-381000" eaLnBrk="1" hangingPunct="1">
              <a:lnSpc>
                <a:spcPct val="80000"/>
              </a:lnSpc>
              <a:buFontTx/>
              <a:buNone/>
            </a:pPr>
            <a:r>
              <a:rPr lang="en-US" altLang="en-US" sz="2000" b="1" dirty="0" smtClean="0"/>
              <a:t>Five Kinds of oracles</a:t>
            </a:r>
            <a:r>
              <a:rPr lang="en-US" altLang="en-US" sz="2000" dirty="0" smtClean="0"/>
              <a:t> </a:t>
            </a:r>
          </a:p>
          <a:p>
            <a:pPr marL="781050" lvl="1" indent="-381000" eaLnBrk="1" hangingPunct="1">
              <a:lnSpc>
                <a:spcPct val="80000"/>
              </a:lnSpc>
              <a:buFontTx/>
              <a:buAutoNum type="arabicPeriod"/>
            </a:pPr>
            <a:r>
              <a:rPr lang="en-US" altLang="en-US" sz="2000" dirty="0" smtClean="0"/>
              <a:t>Oracles</a:t>
            </a:r>
            <a:r>
              <a:rPr lang="en-US" altLang="en-US" sz="1600" dirty="0" smtClean="0"/>
              <a:t> </a:t>
            </a:r>
            <a:r>
              <a:rPr lang="en-US" altLang="en-US" sz="2000" dirty="0" smtClean="0">
                <a:solidFill>
                  <a:srgbClr val="C00000"/>
                </a:solidFill>
              </a:rPr>
              <a:t>denouncing bad religion </a:t>
            </a:r>
            <a:r>
              <a:rPr lang="en-US" altLang="en-US" sz="2000" dirty="0" smtClean="0"/>
              <a:t>(especially idolatry and superficial worship</a:t>
            </a:r>
            <a:r>
              <a:rPr lang="en-US" altLang="en-US" sz="2000" dirty="0" smtClean="0"/>
              <a:t>) (revealing and showing how God hates it)</a:t>
            </a:r>
            <a:endParaRPr lang="en-US" altLang="en-US" sz="2000" dirty="0" smtClean="0"/>
          </a:p>
          <a:p>
            <a:pPr marL="781050" lvl="1" indent="-381000" eaLnBrk="1" hangingPunct="1">
              <a:lnSpc>
                <a:spcPct val="80000"/>
              </a:lnSpc>
              <a:buFontTx/>
              <a:buAutoNum type="arabicPeriod"/>
            </a:pPr>
            <a:r>
              <a:rPr lang="en-US" altLang="en-US" sz="2000" dirty="0" smtClean="0"/>
              <a:t>Oracles </a:t>
            </a:r>
            <a:r>
              <a:rPr lang="en-US" altLang="en-US" sz="2000" dirty="0" smtClean="0">
                <a:solidFill>
                  <a:srgbClr val="C00000"/>
                </a:solidFill>
              </a:rPr>
              <a:t>denouncing social injustice </a:t>
            </a:r>
            <a:r>
              <a:rPr lang="en-US" altLang="en-US" sz="2000" dirty="0" smtClean="0"/>
              <a:t>(taking advantage of the poor, dishonest weights and measures, bribes)</a:t>
            </a:r>
          </a:p>
          <a:p>
            <a:pPr marL="781050" lvl="1" indent="-381000" eaLnBrk="1" hangingPunct="1">
              <a:lnSpc>
                <a:spcPct val="80000"/>
              </a:lnSpc>
              <a:buFontTx/>
              <a:buAutoNum type="arabicPeriod"/>
            </a:pPr>
            <a:r>
              <a:rPr lang="en-US" altLang="en-US" sz="2000" dirty="0" smtClean="0"/>
              <a:t>Oracles </a:t>
            </a:r>
            <a:r>
              <a:rPr lang="en-US" altLang="en-US" sz="2000" dirty="0" smtClean="0">
                <a:solidFill>
                  <a:srgbClr val="C00000"/>
                </a:solidFill>
              </a:rPr>
              <a:t>calling for repentance </a:t>
            </a:r>
          </a:p>
          <a:p>
            <a:pPr marL="781050" lvl="1" indent="-381000" eaLnBrk="1" hangingPunct="1">
              <a:lnSpc>
                <a:spcPct val="80000"/>
              </a:lnSpc>
              <a:buFontTx/>
              <a:buAutoNum type="arabicPeriod"/>
            </a:pPr>
            <a:r>
              <a:rPr lang="en-US" altLang="en-US" sz="2000" dirty="0" smtClean="0"/>
              <a:t>Oracles </a:t>
            </a:r>
            <a:r>
              <a:rPr lang="en-US" altLang="en-US" sz="2000" dirty="0" smtClean="0">
                <a:solidFill>
                  <a:srgbClr val="C00000"/>
                </a:solidFill>
              </a:rPr>
              <a:t>announcing destruction </a:t>
            </a:r>
          </a:p>
          <a:p>
            <a:pPr marL="781050" lvl="1" indent="-381000" eaLnBrk="1" hangingPunct="1">
              <a:lnSpc>
                <a:spcPct val="80000"/>
              </a:lnSpc>
              <a:buFontTx/>
              <a:buAutoNum type="arabicPeriod"/>
            </a:pPr>
            <a:r>
              <a:rPr lang="en-US" altLang="en-US" sz="2000" dirty="0" smtClean="0"/>
              <a:t>Oracles </a:t>
            </a:r>
            <a:r>
              <a:rPr lang="en-US" altLang="en-US" sz="2000" dirty="0" smtClean="0">
                <a:solidFill>
                  <a:srgbClr val="C00000"/>
                </a:solidFill>
              </a:rPr>
              <a:t>promising restoration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b="1" smtClean="0"/>
              <a:t>Timing</a:t>
            </a:r>
          </a:p>
        </p:txBody>
      </p:sp>
      <p:sp>
        <p:nvSpPr>
          <p:cNvPr id="10243" name="Rectangle 3"/>
          <p:cNvSpPr>
            <a:spLocks noGrp="1" noChangeArrowheads="1"/>
          </p:cNvSpPr>
          <p:nvPr>
            <p:ph type="body" idx="1"/>
          </p:nvPr>
        </p:nvSpPr>
        <p:spPr>
          <a:xfrm>
            <a:off x="457200" y="1600200"/>
            <a:ext cx="8382000" cy="5105400"/>
          </a:xfrm>
        </p:spPr>
        <p:txBody>
          <a:bodyPr/>
          <a:lstStyle/>
          <a:p>
            <a:pPr eaLnBrk="1" hangingPunct="1">
              <a:lnSpc>
                <a:spcPct val="80000"/>
              </a:lnSpc>
            </a:pPr>
            <a:r>
              <a:rPr lang="en-US" altLang="en-US" sz="2400" dirty="0" smtClean="0"/>
              <a:t>The prophets responded to urgent political or ethical crises that troubled their people.</a:t>
            </a:r>
          </a:p>
          <a:p>
            <a:pPr eaLnBrk="1" hangingPunct="1">
              <a:lnSpc>
                <a:spcPct val="80000"/>
              </a:lnSpc>
            </a:pPr>
            <a:r>
              <a:rPr lang="en-US" altLang="en-US" sz="2400" dirty="0" smtClean="0"/>
              <a:t>These </a:t>
            </a:r>
            <a:r>
              <a:rPr lang="en-US" altLang="en-US" sz="2400" dirty="0" smtClean="0"/>
              <a:t>writings </a:t>
            </a:r>
            <a:r>
              <a:rPr lang="en-US" altLang="en-US" sz="2400" dirty="0" smtClean="0"/>
              <a:t>are placed after </a:t>
            </a:r>
            <a:r>
              <a:rPr lang="en-US" altLang="en-US" sz="2400" dirty="0" smtClean="0"/>
              <a:t>the </a:t>
            </a:r>
            <a:r>
              <a:rPr lang="en-US" altLang="en-US" sz="2400" dirty="0" err="1" smtClean="0"/>
              <a:t>Deuteronomic</a:t>
            </a:r>
            <a:r>
              <a:rPr lang="en-US" altLang="en-US" sz="2400" dirty="0" smtClean="0"/>
              <a:t> history. </a:t>
            </a:r>
            <a:endParaRPr lang="en-US" altLang="en-US" sz="2400" dirty="0" smtClean="0"/>
          </a:p>
          <a:p>
            <a:pPr eaLnBrk="1" hangingPunct="1">
              <a:lnSpc>
                <a:spcPct val="80000"/>
              </a:lnSpc>
            </a:pPr>
            <a:r>
              <a:rPr lang="en-US" altLang="en-US" sz="2400" dirty="0" smtClean="0">
                <a:solidFill>
                  <a:srgbClr val="A50021"/>
                </a:solidFill>
              </a:rPr>
              <a:t>Provide reasons </a:t>
            </a:r>
            <a:r>
              <a:rPr lang="en-US" altLang="en-US" sz="2400" dirty="0" smtClean="0">
                <a:solidFill>
                  <a:srgbClr val="A50021"/>
                </a:solidFill>
              </a:rPr>
              <a:t>for </a:t>
            </a:r>
            <a:r>
              <a:rPr lang="en-US" altLang="en-US" sz="2400" dirty="0" smtClean="0">
                <a:solidFill>
                  <a:srgbClr val="A50021"/>
                </a:solidFill>
              </a:rPr>
              <a:t>God rejecting </a:t>
            </a:r>
            <a:r>
              <a:rPr lang="en-US" altLang="en-US" sz="2400" dirty="0" smtClean="0">
                <a:solidFill>
                  <a:srgbClr val="A50021"/>
                </a:solidFill>
              </a:rPr>
              <a:t>his covenant people.</a:t>
            </a:r>
            <a:r>
              <a:rPr lang="en-US" altLang="en-US" sz="2400" dirty="0" smtClean="0">
                <a:solidFill>
                  <a:srgbClr val="C00000"/>
                </a:solidFill>
              </a:rPr>
              <a:t> </a:t>
            </a:r>
          </a:p>
          <a:p>
            <a:pPr eaLnBrk="1" hangingPunct="1">
              <a:lnSpc>
                <a:spcPct val="80000"/>
              </a:lnSpc>
            </a:pPr>
            <a:r>
              <a:rPr lang="en-US" altLang="en-US" sz="2800" dirty="0" smtClean="0"/>
              <a:t>Time period: Centered on three main events</a:t>
            </a:r>
          </a:p>
          <a:p>
            <a:pPr lvl="1" eaLnBrk="1" hangingPunct="1">
              <a:lnSpc>
                <a:spcPct val="80000"/>
              </a:lnSpc>
            </a:pPr>
            <a:r>
              <a:rPr lang="en-US" altLang="en-US" sz="2400" b="1" dirty="0" smtClean="0">
                <a:solidFill>
                  <a:srgbClr val="A7099C"/>
                </a:solidFill>
              </a:rPr>
              <a:t>Assyrian</a:t>
            </a:r>
            <a:r>
              <a:rPr lang="en-US" altLang="en-US" sz="2400" dirty="0" smtClean="0">
                <a:solidFill>
                  <a:srgbClr val="A7099C"/>
                </a:solidFill>
              </a:rPr>
              <a:t> Crisis </a:t>
            </a:r>
            <a:r>
              <a:rPr lang="en-US" altLang="en-US" sz="2400" dirty="0" smtClean="0"/>
              <a:t>(750-700 BCE)  </a:t>
            </a:r>
            <a:endParaRPr lang="en-US" altLang="en-US" sz="2400" dirty="0" smtClean="0"/>
          </a:p>
          <a:p>
            <a:pPr lvl="2" eaLnBrk="1" hangingPunct="1">
              <a:lnSpc>
                <a:spcPct val="80000"/>
              </a:lnSpc>
            </a:pPr>
            <a:r>
              <a:rPr lang="en-US" altLang="en-US" sz="1800" dirty="0" smtClean="0"/>
              <a:t>(</a:t>
            </a:r>
            <a:r>
              <a:rPr lang="en-US" altLang="en-US" sz="1800" dirty="0" smtClean="0"/>
              <a:t>722 </a:t>
            </a:r>
            <a:r>
              <a:rPr lang="en-US" altLang="en-US" sz="1800" dirty="0" smtClean="0">
                <a:solidFill>
                  <a:srgbClr val="A50021"/>
                </a:solidFill>
              </a:rPr>
              <a:t>Israel’s</a:t>
            </a:r>
            <a:r>
              <a:rPr lang="en-US" altLang="en-US" sz="1800" dirty="0" smtClean="0"/>
              <a:t> defeat by Assyria)</a:t>
            </a:r>
          </a:p>
          <a:p>
            <a:pPr lvl="1" eaLnBrk="1" hangingPunct="1">
              <a:lnSpc>
                <a:spcPct val="80000"/>
              </a:lnSpc>
            </a:pPr>
            <a:r>
              <a:rPr lang="en-US" altLang="en-US" sz="2400" b="1" dirty="0" smtClean="0">
                <a:solidFill>
                  <a:srgbClr val="A7099C"/>
                </a:solidFill>
              </a:rPr>
              <a:t>Babylonian</a:t>
            </a:r>
            <a:r>
              <a:rPr lang="en-US" altLang="en-US" sz="2400" dirty="0" smtClean="0">
                <a:solidFill>
                  <a:srgbClr val="A7099C"/>
                </a:solidFill>
              </a:rPr>
              <a:t> </a:t>
            </a:r>
            <a:r>
              <a:rPr lang="en-US" altLang="en-US" sz="2400" dirty="0" smtClean="0">
                <a:solidFill>
                  <a:srgbClr val="A7099C"/>
                </a:solidFill>
              </a:rPr>
              <a:t>Crisis </a:t>
            </a:r>
          </a:p>
          <a:p>
            <a:pPr lvl="2" eaLnBrk="1" hangingPunct="1">
              <a:lnSpc>
                <a:spcPct val="80000"/>
              </a:lnSpc>
            </a:pPr>
            <a:r>
              <a:rPr lang="en-US" altLang="en-US" sz="1800" dirty="0" smtClean="0"/>
              <a:t>(612 </a:t>
            </a:r>
            <a:r>
              <a:rPr lang="en-US" altLang="en-US" sz="1800" dirty="0" smtClean="0"/>
              <a:t>Assyria </a:t>
            </a:r>
            <a:r>
              <a:rPr lang="en-US" altLang="en-US" sz="1800" dirty="0" smtClean="0"/>
              <a:t>conquered by Babylon</a:t>
            </a:r>
            <a:r>
              <a:rPr lang="en-US" altLang="en-US" sz="1800" dirty="0" smtClean="0"/>
              <a:t>) </a:t>
            </a:r>
          </a:p>
          <a:p>
            <a:pPr lvl="2" eaLnBrk="1" hangingPunct="1">
              <a:lnSpc>
                <a:spcPct val="80000"/>
              </a:lnSpc>
            </a:pPr>
            <a:r>
              <a:rPr lang="en-US" altLang="en-US" sz="1800" dirty="0" smtClean="0"/>
              <a:t>(</a:t>
            </a:r>
            <a:r>
              <a:rPr lang="en-US" altLang="en-US" sz="1800" dirty="0" smtClean="0"/>
              <a:t>587 </a:t>
            </a:r>
            <a:r>
              <a:rPr lang="en-US" altLang="en-US" sz="1800" dirty="0" smtClean="0">
                <a:solidFill>
                  <a:srgbClr val="A50021"/>
                </a:solidFill>
              </a:rPr>
              <a:t>Judah’s</a:t>
            </a:r>
            <a:r>
              <a:rPr lang="en-US" altLang="en-US" sz="1800" dirty="0" smtClean="0"/>
              <a:t> defeat by Babylon)</a:t>
            </a:r>
          </a:p>
          <a:p>
            <a:pPr lvl="1" eaLnBrk="1" hangingPunct="1">
              <a:lnSpc>
                <a:spcPct val="80000"/>
              </a:lnSpc>
            </a:pPr>
            <a:r>
              <a:rPr lang="en-US" altLang="en-US" sz="2400" b="1" dirty="0" smtClean="0">
                <a:solidFill>
                  <a:srgbClr val="A7099C"/>
                </a:solidFill>
              </a:rPr>
              <a:t>Post-exile</a:t>
            </a:r>
            <a:r>
              <a:rPr lang="en-US" altLang="en-US" sz="2400" dirty="0" smtClean="0">
                <a:solidFill>
                  <a:srgbClr val="A7099C"/>
                </a:solidFill>
              </a:rPr>
              <a:t> readjustment</a:t>
            </a:r>
            <a:r>
              <a:rPr lang="en-US" altLang="en-US" sz="2400" dirty="0" smtClean="0"/>
              <a:t>. </a:t>
            </a:r>
            <a:endParaRPr lang="en-US" altLang="en-US" sz="2400" dirty="0" smtClean="0"/>
          </a:p>
          <a:p>
            <a:pPr lvl="2" eaLnBrk="1" hangingPunct="1">
              <a:lnSpc>
                <a:spcPct val="80000"/>
              </a:lnSpc>
            </a:pPr>
            <a:r>
              <a:rPr lang="en-US" altLang="en-US" sz="1800" dirty="0" smtClean="0"/>
              <a:t>Persia defeats Babylon</a:t>
            </a:r>
          </a:p>
          <a:p>
            <a:pPr lvl="2" eaLnBrk="1" hangingPunct="1">
              <a:lnSpc>
                <a:spcPct val="80000"/>
              </a:lnSpc>
            </a:pPr>
            <a:r>
              <a:rPr lang="en-US" altLang="en-US" sz="1800" dirty="0" smtClean="0"/>
              <a:t>520 </a:t>
            </a:r>
            <a:r>
              <a:rPr lang="en-US" altLang="en-US" sz="1800" dirty="0" smtClean="0"/>
              <a:t>Cyrus </a:t>
            </a:r>
            <a:r>
              <a:rPr lang="en-US" altLang="en-US" sz="1800" dirty="0" smtClean="0">
                <a:solidFill>
                  <a:srgbClr val="A50021"/>
                </a:solidFill>
              </a:rPr>
              <a:t>(Persian) </a:t>
            </a:r>
            <a:r>
              <a:rPr lang="en-US" altLang="en-US" sz="1800" dirty="0" smtClean="0"/>
              <a:t>allows remnant to return)</a:t>
            </a:r>
          </a:p>
          <a:p>
            <a:pPr lvl="1" eaLnBrk="1" hangingPunct="1">
              <a:lnSpc>
                <a:spcPct val="80000"/>
              </a:lnSpc>
            </a:pPr>
            <a:endParaRPr lang="en-US"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90" name="Group 870"/>
          <p:cNvGraphicFramePr>
            <a:graphicFrameLocks noGrp="1"/>
          </p:cNvGraphicFramePr>
          <p:nvPr>
            <p:ph idx="1"/>
            <p:extLst>
              <p:ext uri="{D42A27DB-BD31-4B8C-83A1-F6EECF244321}">
                <p14:modId xmlns:p14="http://schemas.microsoft.com/office/powerpoint/2010/main" val="3420484558"/>
              </p:ext>
            </p:extLst>
          </p:nvPr>
        </p:nvGraphicFramePr>
        <p:xfrm>
          <a:off x="457200" y="685800"/>
          <a:ext cx="8077200" cy="5715006"/>
        </p:xfrm>
        <a:graphic>
          <a:graphicData uri="http://schemas.openxmlformats.org/drawingml/2006/table">
            <a:tbl>
              <a:tblPr/>
              <a:tblGrid>
                <a:gridCol w="533400"/>
                <a:gridCol w="2514600"/>
                <a:gridCol w="2590800"/>
                <a:gridCol w="2438400"/>
              </a:tblGrid>
              <a:tr h="230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BCE</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Kings of Judah</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Kings of Israel</a:t>
                      </a:r>
                      <a:endParaRPr kumimoji="0" lang="en-US" sz="14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Prophets</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solidFill>
                      <a:schemeClr val="accent1"/>
                    </a:solidFill>
                  </a:tcPr>
                </a:tc>
              </a:tr>
              <a:tr h="195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Rehoboam</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 Jeroboam</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900</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2.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Abijah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2. Nadab</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3. </a:t>
                      </a:r>
                      <a:r>
                        <a:rPr kumimoji="0" lang="en-US" sz="1200" b="1"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Asa</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3. Baasha</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4. Elah</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5.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Zimri</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5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4. Jehoshaphat</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6.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Omri</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7. </a:t>
                      </a:r>
                      <a:r>
                        <a:rPr kumimoji="0" lang="en-US" sz="1200" b="1" i="0" u="none" strike="noStrike" cap="none" normalizeH="0" baseline="0" dirty="0" smtClean="0">
                          <a:ln>
                            <a:noFill/>
                          </a:ln>
                          <a:solidFill>
                            <a:srgbClr val="FF0000"/>
                          </a:solidFill>
                          <a:effectLst/>
                          <a:latin typeface="Arial Narrow" pitchFamily="34" charset="0"/>
                          <a:ea typeface="宋体" pitchFamily="2" charset="-122"/>
                          <a:cs typeface="Times New Roman" pitchFamily="18" charset="0"/>
                        </a:rPr>
                        <a:t>Ahab (the worst) (marries </a:t>
                      </a:r>
                      <a:r>
                        <a:rPr kumimoji="0" lang="en-US" sz="1200" b="1" i="0" u="none" strike="noStrike" cap="none" normalizeH="0" baseline="0" dirty="0" err="1" smtClean="0">
                          <a:ln>
                            <a:noFill/>
                          </a:ln>
                          <a:solidFill>
                            <a:srgbClr val="FF0000"/>
                          </a:solidFill>
                          <a:effectLst/>
                          <a:latin typeface="Arial Narrow" pitchFamily="34" charset="0"/>
                          <a:ea typeface="宋体" pitchFamily="2" charset="-122"/>
                          <a:cs typeface="Times New Roman" pitchFamily="18" charset="0"/>
                        </a:rPr>
                        <a:t>Jezabel</a:t>
                      </a:r>
                      <a:r>
                        <a:rPr kumimoji="0" lang="en-US" sz="1200" b="1" i="0" u="none" strike="noStrike" cap="none" normalizeH="0" baseline="0" dirty="0" smtClean="0">
                          <a:ln>
                            <a:noFill/>
                          </a:ln>
                          <a:solidFill>
                            <a:srgbClr val="FF0000"/>
                          </a:solidFill>
                          <a:effectLst/>
                          <a:latin typeface="Arial Narrow" pitchFamily="34" charset="0"/>
                          <a:ea typeface="宋体" pitchFamily="2" charset="-122"/>
                          <a:cs typeface="Times New Roman" pitchFamily="18" charset="0"/>
                        </a:rPr>
                        <a:t>)</a:t>
                      </a:r>
                      <a:endParaRPr kumimoji="0" lang="en-US" sz="1200" b="1" i="0" u="none" strike="noStrike" cap="none" normalizeH="0" baseline="0" dirty="0" smtClean="0">
                        <a:ln>
                          <a:noFill/>
                        </a:ln>
                        <a:solidFill>
                          <a:srgbClr val="FF0000"/>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(Elijah </a:t>
                      </a: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Israel</a:t>
                      </a: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850</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5.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Jehoram</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8. Ahaziah</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(Elisha </a:t>
                      </a: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Israel</a:t>
                      </a: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6.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Ahaziah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9. Joram</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Joel </a:t>
                      </a: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Judah</a:t>
                      </a: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(maybe)</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7. Queen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Athaliah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Jonah (to Nineveh) (approx)</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5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800</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8.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Joash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10. Jehu (OK, but still not great)</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Amos </a:t>
                      </a: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Israel</a:t>
                      </a: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11.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Jehoahaz</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Hosea </a:t>
                      </a: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Israel</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9. Amaziah</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12.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Jehoash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A7099C"/>
                          </a:solidFill>
                          <a:effectLst/>
                          <a:latin typeface="Arial Narrow" pitchFamily="34" charset="0"/>
                          <a:ea typeface="宋体" pitchFamily="2" charset="-122"/>
                          <a:cs typeface="Times New Roman" pitchFamily="18" charset="0"/>
                        </a:rPr>
                        <a:t>Isaiah</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a:t>
                      </a: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Judah</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(until Hezekiah)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10. Uzziah (Azariah)</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13. Jeroboam II</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750</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11. Jotham</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14. Zechariah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Micah </a:t>
                      </a: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Judah</a:t>
                      </a: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 (until Hezekiah)</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12. Ahaz</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15.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Shallum</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16.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Menahem</a:t>
                      </a:r>
                      <a:endPar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17.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Pekahiah</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18.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Pekah</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19. </a:t>
                      </a:r>
                      <a:r>
                        <a:rPr kumimoji="0" lang="en-US" sz="1200" b="0" i="0" u="none" strike="noStrike" cap="none" normalizeH="0" baseline="0" dirty="0" err="1" smtClean="0">
                          <a:ln>
                            <a:noFill/>
                          </a:ln>
                          <a:solidFill>
                            <a:schemeClr val="tx1"/>
                          </a:solidFill>
                          <a:effectLst/>
                          <a:latin typeface="Arial Narrow" pitchFamily="34" charset="0"/>
                          <a:ea typeface="宋体" pitchFamily="2" charset="-122"/>
                          <a:cs typeface="Times New Roman" pitchFamily="18" charset="0"/>
                        </a:rPr>
                        <a:t>Hoshea</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725</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13. HEZEKIAH  (Best)</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722 fall of Samaria to the </a:t>
                      </a:r>
                      <a:r>
                        <a:rPr kumimoji="0" lang="en-US" sz="1200" b="1" i="0" u="none" strike="noStrike" cap="none" normalizeH="0" baseline="0" dirty="0" smtClean="0">
                          <a:ln>
                            <a:noFill/>
                          </a:ln>
                          <a:solidFill>
                            <a:srgbClr val="A50021"/>
                          </a:solidFill>
                          <a:effectLst/>
                          <a:latin typeface="Arial Narrow" pitchFamily="34" charset="0"/>
                          <a:ea typeface="宋体" pitchFamily="2" charset="-122"/>
                          <a:cs typeface="Times New Roman" pitchFamily="18" charset="0"/>
                        </a:rPr>
                        <a:t>Assyrians</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14. Manasseh</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Nahum (to Nineveh) (approx)</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650</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15. Amon</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A7099C"/>
                          </a:solidFill>
                          <a:effectLst/>
                          <a:latin typeface="Arial Narrow" pitchFamily="34" charset="0"/>
                          <a:ea typeface="宋体" pitchFamily="2" charset="-122"/>
                          <a:cs typeface="Times New Roman" pitchFamily="18" charset="0"/>
                        </a:rPr>
                        <a:t>Jeremiah</a:t>
                      </a:r>
                      <a:r>
                        <a:rPr kumimoji="0" lang="en-US" sz="1200" b="0" i="0" u="none" strike="noStrike" cap="none" normalizeH="0" baseline="0" dirty="0" smtClean="0">
                          <a:ln>
                            <a:noFill/>
                          </a:ln>
                          <a:solidFill>
                            <a:srgbClr val="A7099C"/>
                          </a:solidFill>
                          <a:effectLst/>
                          <a:latin typeface="Arial Narrow" pitchFamily="34" charset="0"/>
                          <a:ea typeface="宋体" pitchFamily="2" charset="-122"/>
                          <a:cs typeface="Times New Roman" pitchFamily="18" charset="0"/>
                        </a:rPr>
                        <a:t> </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Zephaniah,  (exile)</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16. JOSIAH (Best)</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17. Jehoahaz</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Habakkuk (approx)</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600</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18. Jehoiakim</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A7099C"/>
                          </a:solidFill>
                          <a:effectLst/>
                          <a:latin typeface="Arial Narrow" pitchFamily="34" charset="0"/>
                          <a:ea typeface="宋体" pitchFamily="2" charset="-122"/>
                          <a:cs typeface="Times New Roman" pitchFamily="18" charset="0"/>
                        </a:rPr>
                        <a:t>Ezekiel</a:t>
                      </a: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 Daniel</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19. Jehoiachin</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Obadiah (to Edom)</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宋体" pitchFamily="2" charset="-122"/>
                          <a:cs typeface="Times New Roman" pitchFamily="18" charset="0"/>
                        </a:rPr>
                        <a:t>20. Zedekiah</a:t>
                      </a:r>
                      <a:endParaRPr kumimoji="0" lang="en-US" sz="1200" b="0" i="0" u="none" strike="noStrike" cap="none" normalizeH="0" baseline="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Haggai, Zechariah</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587 Fall of Jerusalem to </a:t>
                      </a:r>
                      <a:r>
                        <a:rPr kumimoji="0" lang="en-US" sz="1200" b="1" i="0" u="none" strike="noStrike" cap="none" normalizeH="0" baseline="0" dirty="0" smtClean="0">
                          <a:ln>
                            <a:noFill/>
                          </a:ln>
                          <a:solidFill>
                            <a:srgbClr val="A50021"/>
                          </a:solidFill>
                          <a:effectLst/>
                          <a:latin typeface="Arial Narrow" pitchFamily="34" charset="0"/>
                          <a:ea typeface="宋体" pitchFamily="2" charset="-122"/>
                          <a:cs typeface="Times New Roman" pitchFamily="18" charset="0"/>
                        </a:rPr>
                        <a:t>Babylonians</a:t>
                      </a: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宋体" pitchFamily="2" charset="-122"/>
                          <a:cs typeface="Times New Roman" pitchFamily="18" charset="0"/>
                        </a:rPr>
                        <a:t>Malachi</a:t>
                      </a:r>
                      <a:endParaRPr kumimoji="0" lang="en-US" sz="1200" b="0" i="0" u="none" strike="noStrike" cap="none" normalizeH="0" baseline="0" dirty="0" smtClean="0">
                        <a:ln>
                          <a:noFill/>
                        </a:ln>
                        <a:solidFill>
                          <a:schemeClr val="tx1"/>
                        </a:solidFill>
                        <a:effectLst/>
                        <a:latin typeface="Arial" charset="0"/>
                        <a:ea typeface="宋体" pitchFamily="2" charset="-122"/>
                        <a:cs typeface="Times New Roman" pitchFamily="18" charset="0"/>
                      </a:endParaRPr>
                    </a:p>
                  </a:txBody>
                  <a:tcPr marT="0" marB="0" horzOverflow="overflow">
                    <a:lnL w="6350" cap="flat" cmpd="sng" algn="ctr">
                      <a:solidFill>
                        <a:srgbClr val="C00000"/>
                      </a:solidFill>
                      <a:prstDash val="solid"/>
                      <a:round/>
                      <a:headEnd type="none" w="med" len="med"/>
                      <a:tailEnd type="none" w="med" len="med"/>
                    </a:lnL>
                    <a:lnR w="6350" cap="flat" cmpd="sng" algn="ctr">
                      <a:solidFill>
                        <a:srgbClr val="C00000"/>
                      </a:solidFill>
                      <a:prstDash val="solid"/>
                      <a:round/>
                      <a:headEnd type="none" w="med" len="med"/>
                      <a:tailEnd type="none" w="med" len="med"/>
                    </a:lnR>
                    <a:lnT w="6350" cap="flat" cmpd="sng" algn="ctr">
                      <a:solidFill>
                        <a:srgbClr val="C00000"/>
                      </a:solidFill>
                      <a:prstDash val="solid"/>
                      <a:round/>
                      <a:headEnd type="none" w="med" len="med"/>
                      <a:tailEnd type="none" w="med" len="med"/>
                    </a:lnT>
                    <a:lnB w="6350" cap="flat" cmpd="sng" algn="ctr">
                      <a:solidFill>
                        <a:srgbClr val="C00000"/>
                      </a:solidFill>
                      <a:prstDash val="solid"/>
                      <a:round/>
                      <a:headEnd type="none" w="med" len="med"/>
                      <a:tailEnd type="none" w="med" len="med"/>
                    </a:lnB>
                    <a:lnTlToBr>
                      <a:noFill/>
                    </a:lnTlToBr>
                    <a:lnBlToTr>
                      <a:noFill/>
                    </a:lnBlToTr>
                    <a:noFill/>
                  </a:tcPr>
                </a:tc>
              </a:tr>
            </a:tbl>
          </a:graphicData>
        </a:graphic>
      </p:graphicFrame>
      <p:sp>
        <p:nvSpPr>
          <p:cNvPr id="11408" name="Text Box 650"/>
          <p:cNvSpPr txBox="1">
            <a:spLocks noChangeArrowheads="1"/>
          </p:cNvSpPr>
          <p:nvPr/>
        </p:nvSpPr>
        <p:spPr bwMode="auto">
          <a:xfrm>
            <a:off x="457200" y="228600"/>
            <a:ext cx="8458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dirty="0"/>
              <a:t>Kings of Israel (north) and Judah (South) after </a:t>
            </a:r>
            <a:r>
              <a:rPr lang="en-US" altLang="en-US" dirty="0" smtClean="0"/>
              <a:t>Solomon </a:t>
            </a:r>
            <a:r>
              <a:rPr lang="en-US" altLang="en-US" sz="1600" dirty="0" smtClean="0">
                <a:solidFill>
                  <a:srgbClr val="A7099C"/>
                </a:solidFill>
              </a:rPr>
              <a:t>(See 1&amp;2 Kings)</a:t>
            </a:r>
            <a:endParaRPr lang="en-US" altLang="en-US" dirty="0">
              <a:solidFill>
                <a:srgbClr val="A7099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6"/>
          <p:cNvSpPr>
            <a:spLocks noGrp="1" noChangeArrowheads="1"/>
          </p:cNvSpPr>
          <p:nvPr>
            <p:ph type="title"/>
          </p:nvPr>
        </p:nvSpPr>
        <p:spPr/>
        <p:txBody>
          <a:bodyPr/>
          <a:lstStyle/>
          <a:p>
            <a:pPr eaLnBrk="1" hangingPunct="1"/>
            <a:r>
              <a:rPr lang="en-US" altLang="en-US" smtClean="0"/>
              <a:t>Assyrian Empire</a:t>
            </a:r>
          </a:p>
        </p:txBody>
      </p:sp>
      <p:pic>
        <p:nvPicPr>
          <p:cNvPr id="13315" name="Picture 5" descr="Assyrian_Empire"/>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1676400" y="1447800"/>
            <a:ext cx="6096000" cy="4724400"/>
          </a:xfrm>
          <a:noFill/>
        </p:spPr>
      </p:pic>
      <p:sp>
        <p:nvSpPr>
          <p:cNvPr id="2" name="TextBox 1"/>
          <p:cNvSpPr txBox="1"/>
          <p:nvPr/>
        </p:nvSpPr>
        <p:spPr>
          <a:xfrm>
            <a:off x="5257800" y="4267200"/>
            <a:ext cx="990600" cy="261610"/>
          </a:xfrm>
          <a:prstGeom prst="rect">
            <a:avLst/>
          </a:prstGeom>
          <a:noFill/>
        </p:spPr>
        <p:txBody>
          <a:bodyPr wrap="square" rtlCol="0">
            <a:spAutoFit/>
          </a:bodyPr>
          <a:lstStyle/>
          <a:p>
            <a:r>
              <a:rPr lang="en-US" sz="1100" dirty="0" smtClean="0">
                <a:solidFill>
                  <a:srgbClr val="C00000"/>
                </a:solidFill>
              </a:rPr>
              <a:t>(Baghdad</a:t>
            </a:r>
            <a:r>
              <a:rPr lang="en-US" sz="1100" dirty="0">
                <a:solidFill>
                  <a:srgbClr val="C00000"/>
                </a:solidFill>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Kings of Babylon &amp; Persia</a:t>
            </a:r>
          </a:p>
        </p:txBody>
      </p:sp>
      <p:sp>
        <p:nvSpPr>
          <p:cNvPr id="3" name="Content Placeholder 2"/>
          <p:cNvSpPr>
            <a:spLocks noGrp="1"/>
          </p:cNvSpPr>
          <p:nvPr>
            <p:ph idx="1"/>
          </p:nvPr>
        </p:nvSpPr>
        <p:spPr>
          <a:xfrm>
            <a:off x="1066800" y="1600200"/>
            <a:ext cx="7848600" cy="4525963"/>
          </a:xfrm>
        </p:spPr>
        <p:txBody>
          <a:bodyPr/>
          <a:lstStyle/>
          <a:p>
            <a:pPr marL="577850">
              <a:defRPr/>
            </a:pPr>
            <a:r>
              <a:rPr lang="en-US" sz="2000" b="1" dirty="0" smtClean="0">
                <a:solidFill>
                  <a:srgbClr val="A50021"/>
                </a:solidFill>
              </a:rPr>
              <a:t>Nebuchadnezzar</a:t>
            </a:r>
            <a:r>
              <a:rPr lang="en-US" sz="2000" dirty="0" smtClean="0">
                <a:solidFill>
                  <a:srgbClr val="A50021"/>
                </a:solidFill>
              </a:rPr>
              <a:t> </a:t>
            </a:r>
            <a:r>
              <a:rPr lang="en-US" sz="2000" dirty="0" smtClean="0"/>
              <a:t>– Babylonian King who finally conquered Judah and destroyed Jerusalem</a:t>
            </a:r>
          </a:p>
          <a:p>
            <a:pPr marL="577850">
              <a:defRPr/>
            </a:pPr>
            <a:r>
              <a:rPr lang="en-US" sz="2000" b="1" dirty="0" smtClean="0">
                <a:solidFill>
                  <a:srgbClr val="009900"/>
                </a:solidFill>
              </a:rPr>
              <a:t>Cyrus</a:t>
            </a:r>
            <a:r>
              <a:rPr lang="en-US" sz="2000" dirty="0" smtClean="0">
                <a:solidFill>
                  <a:srgbClr val="009900"/>
                </a:solidFill>
              </a:rPr>
              <a:t> – </a:t>
            </a:r>
            <a:r>
              <a:rPr lang="en-US" sz="2000" dirty="0" smtClean="0"/>
              <a:t>King of Persia who conquered Babylon and let Hebrews return home</a:t>
            </a:r>
          </a:p>
          <a:p>
            <a:pPr marL="577850">
              <a:defRPr/>
            </a:pPr>
            <a:r>
              <a:rPr lang="en-US" sz="2000" dirty="0" smtClean="0">
                <a:solidFill>
                  <a:srgbClr val="009900"/>
                </a:solidFill>
              </a:rPr>
              <a:t>Darius I</a:t>
            </a:r>
            <a:r>
              <a:rPr lang="en-US" sz="2000" dirty="0" smtClean="0">
                <a:solidFill>
                  <a:schemeClr val="accent4">
                    <a:lumMod val="75000"/>
                    <a:lumOff val="25000"/>
                  </a:schemeClr>
                </a:solidFill>
              </a:rPr>
              <a:t> </a:t>
            </a:r>
            <a:r>
              <a:rPr lang="en-US" sz="2000" dirty="0" smtClean="0"/>
              <a:t>(522-486): Temple rebuilt</a:t>
            </a:r>
          </a:p>
          <a:p>
            <a:pPr marL="577850">
              <a:defRPr/>
            </a:pPr>
            <a:r>
              <a:rPr lang="en-US" sz="2000" dirty="0" smtClean="0">
                <a:solidFill>
                  <a:srgbClr val="009900"/>
                </a:solidFill>
              </a:rPr>
              <a:t>Xerxes I</a:t>
            </a:r>
            <a:r>
              <a:rPr lang="en-US" sz="2000" dirty="0" smtClean="0">
                <a:solidFill>
                  <a:srgbClr val="C00000"/>
                </a:solidFill>
              </a:rPr>
              <a:t> </a:t>
            </a:r>
            <a:r>
              <a:rPr lang="en-US" sz="2000" dirty="0" smtClean="0"/>
              <a:t>(486-465): Persian king in </a:t>
            </a:r>
            <a:r>
              <a:rPr lang="en-US" sz="2000" u="sng" dirty="0" smtClean="0">
                <a:solidFill>
                  <a:srgbClr val="A50021"/>
                </a:solidFill>
              </a:rPr>
              <a:t>Esther</a:t>
            </a:r>
            <a:r>
              <a:rPr lang="en-US" sz="2000" dirty="0" smtClean="0"/>
              <a:t> (also called </a:t>
            </a:r>
            <a:r>
              <a:rPr lang="en-US" sz="2000" dirty="0" err="1" smtClean="0"/>
              <a:t>Ahasuerus</a:t>
            </a:r>
            <a:r>
              <a:rPr lang="en-US" sz="2000" dirty="0" smtClean="0"/>
              <a:t>) </a:t>
            </a:r>
          </a:p>
          <a:p>
            <a:pPr marL="577850">
              <a:defRPr/>
            </a:pPr>
            <a:r>
              <a:rPr lang="en-US" sz="2000" dirty="0" err="1" smtClean="0">
                <a:solidFill>
                  <a:srgbClr val="009900"/>
                </a:solidFill>
              </a:rPr>
              <a:t>Artaxerxes</a:t>
            </a:r>
            <a:r>
              <a:rPr lang="en-US" sz="2000" dirty="0" smtClean="0">
                <a:solidFill>
                  <a:srgbClr val="009900"/>
                </a:solidFill>
              </a:rPr>
              <a:t> I </a:t>
            </a:r>
            <a:r>
              <a:rPr lang="en-US" sz="2000" dirty="0" smtClean="0"/>
              <a:t>(465-424)</a:t>
            </a:r>
          </a:p>
          <a:p>
            <a:pPr marL="577850">
              <a:defRPr/>
            </a:pPr>
            <a:r>
              <a:rPr lang="en-US" sz="2000" dirty="0" smtClean="0">
                <a:solidFill>
                  <a:srgbClr val="009900"/>
                </a:solidFill>
              </a:rPr>
              <a:t>Xerxes II </a:t>
            </a:r>
            <a:r>
              <a:rPr lang="en-US" sz="2000" dirty="0" smtClean="0"/>
              <a:t>(423): </a:t>
            </a:r>
            <a:r>
              <a:rPr lang="en-US" sz="2000" u="sng" dirty="0" smtClean="0">
                <a:solidFill>
                  <a:srgbClr val="A50021"/>
                </a:solidFill>
              </a:rPr>
              <a:t>Nehemiah</a:t>
            </a:r>
            <a:r>
              <a:rPr lang="en-US" sz="2000" dirty="0" smtClean="0"/>
              <a:t> returns to Jerusalem</a:t>
            </a:r>
          </a:p>
          <a:p>
            <a:pPr marL="577850">
              <a:defRPr/>
            </a:pPr>
            <a:r>
              <a:rPr lang="en-US" sz="2000" dirty="0" smtClean="0">
                <a:solidFill>
                  <a:srgbClr val="009900"/>
                </a:solidFill>
              </a:rPr>
              <a:t>Darius II </a:t>
            </a:r>
            <a:r>
              <a:rPr lang="en-US" sz="2000" dirty="0" smtClean="0"/>
              <a:t>(423-404)</a:t>
            </a:r>
          </a:p>
          <a:p>
            <a:pPr marL="577850">
              <a:defRPr/>
            </a:pPr>
            <a:r>
              <a:rPr lang="en-US" sz="2000" dirty="0" err="1" smtClean="0">
                <a:solidFill>
                  <a:srgbClr val="009900"/>
                </a:solidFill>
              </a:rPr>
              <a:t>Artaxerxes</a:t>
            </a:r>
            <a:r>
              <a:rPr lang="en-US" sz="2000" dirty="0" smtClean="0">
                <a:solidFill>
                  <a:srgbClr val="009900"/>
                </a:solidFill>
              </a:rPr>
              <a:t> II </a:t>
            </a:r>
            <a:r>
              <a:rPr lang="en-US" sz="2000" dirty="0" smtClean="0"/>
              <a:t>(404-335): </a:t>
            </a:r>
            <a:r>
              <a:rPr lang="en-US" sz="2000" u="sng" dirty="0" smtClean="0">
                <a:solidFill>
                  <a:srgbClr val="A50021"/>
                </a:solidFill>
              </a:rPr>
              <a:t>Ezra’s</a:t>
            </a:r>
            <a:r>
              <a:rPr lang="en-US" sz="2000" dirty="0" smtClean="0"/>
              <a:t> reforms. </a:t>
            </a:r>
            <a:r>
              <a:rPr lang="en-US" sz="2000" dirty="0" smtClean="0">
                <a:solidFill>
                  <a:srgbClr val="A7099C"/>
                </a:solidFill>
              </a:rPr>
              <a:t>Final edition of Torah</a:t>
            </a:r>
          </a:p>
          <a:p>
            <a:pPr marL="577850">
              <a:spcBef>
                <a:spcPts val="1200"/>
              </a:spcBef>
              <a:defRPr/>
            </a:pPr>
            <a:r>
              <a:rPr lang="en-US" sz="2000" dirty="0" smtClean="0">
                <a:solidFill>
                  <a:srgbClr val="A50021"/>
                </a:solidFill>
              </a:rPr>
              <a:t>Alexander the Great of Macedonia </a:t>
            </a:r>
            <a:r>
              <a:rPr lang="en-US" sz="2000" dirty="0" smtClean="0"/>
              <a:t>(336-323): conquers Persia, Egypt, Mesopotamia, western India; begins </a:t>
            </a:r>
            <a:r>
              <a:rPr lang="en-US" sz="2000" u="sng" dirty="0" smtClean="0">
                <a:solidFill>
                  <a:srgbClr val="A50021"/>
                </a:solidFill>
              </a:rPr>
              <a:t>Hellenistic</a:t>
            </a:r>
            <a:r>
              <a:rPr lang="en-US" sz="2000" dirty="0" smtClean="0"/>
              <a:t> period.</a:t>
            </a:r>
          </a:p>
          <a:p>
            <a:pPr>
              <a:defRPr/>
            </a:pPr>
            <a:endParaRPr lang="en-US" sz="2400" dirty="0"/>
          </a:p>
        </p:txBody>
      </p:sp>
      <p:sp>
        <p:nvSpPr>
          <p:cNvPr id="2" name="TextBox 1"/>
          <p:cNvSpPr txBox="1"/>
          <p:nvPr/>
        </p:nvSpPr>
        <p:spPr>
          <a:xfrm>
            <a:off x="528935" y="1524000"/>
            <a:ext cx="492443" cy="4191000"/>
          </a:xfrm>
          <a:prstGeom prst="rect">
            <a:avLst/>
          </a:prstGeom>
          <a:noFill/>
        </p:spPr>
        <p:txBody>
          <a:bodyPr vert="vert270" wrap="square" rtlCol="0">
            <a:spAutoFit/>
          </a:bodyPr>
          <a:lstStyle/>
          <a:p>
            <a:r>
              <a:rPr lang="en-US" sz="2000" b="1" dirty="0" smtClean="0">
                <a:solidFill>
                  <a:srgbClr val="009900"/>
                </a:solidFill>
              </a:rPr>
              <a:t>Persian Period </a:t>
            </a:r>
            <a:r>
              <a:rPr lang="en-US" sz="2000" dirty="0" smtClean="0">
                <a:solidFill>
                  <a:srgbClr val="009900"/>
                </a:solidFill>
              </a:rPr>
              <a:t>(almost 200 years)</a:t>
            </a:r>
            <a:endParaRPr lang="en-US" sz="2000" dirty="0">
              <a:solidFill>
                <a:srgbClr val="009900"/>
              </a:solidFill>
            </a:endParaRPr>
          </a:p>
        </p:txBody>
      </p:sp>
      <p:sp>
        <p:nvSpPr>
          <p:cNvPr id="4" name="Left Brace 3"/>
          <p:cNvSpPr/>
          <p:nvPr/>
        </p:nvSpPr>
        <p:spPr>
          <a:xfrm>
            <a:off x="1021379" y="2362200"/>
            <a:ext cx="274022" cy="3048000"/>
          </a:xfrm>
          <a:prstGeom prst="leftBrace">
            <a:avLst>
              <a:gd name="adj1" fmla="val 34251"/>
              <a:gd name="adj2" fmla="val 50000"/>
            </a:avLst>
          </a:prstGeom>
          <a:ln w="28575">
            <a:solidFill>
              <a:srgbClr val="0099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4">
                  <a:lumMod val="75000"/>
                  <a:lumOff val="2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major prophets</a:t>
            </a:r>
            <a:endParaRPr lang="en-US" dirty="0"/>
          </a:p>
        </p:txBody>
      </p:sp>
      <p:sp>
        <p:nvSpPr>
          <p:cNvPr id="3" name="Content Placeholder 2"/>
          <p:cNvSpPr>
            <a:spLocks noGrp="1"/>
          </p:cNvSpPr>
          <p:nvPr>
            <p:ph idx="1"/>
          </p:nvPr>
        </p:nvSpPr>
        <p:spPr/>
        <p:txBody>
          <a:bodyPr/>
          <a:lstStyle/>
          <a:p>
            <a:r>
              <a:rPr lang="en-US" dirty="0" smtClean="0">
                <a:solidFill>
                  <a:srgbClr val="C00000"/>
                </a:solidFill>
              </a:rPr>
              <a:t>Isaiah: </a:t>
            </a:r>
            <a:r>
              <a:rPr lang="en-US" dirty="0" smtClean="0"/>
              <a:t>If the nation repents, it can still be saved</a:t>
            </a:r>
          </a:p>
          <a:p>
            <a:r>
              <a:rPr lang="en-US" dirty="0" smtClean="0">
                <a:solidFill>
                  <a:srgbClr val="C00000"/>
                </a:solidFill>
              </a:rPr>
              <a:t>Jeremiah: </a:t>
            </a:r>
            <a:r>
              <a:rPr lang="en-US" dirty="0" smtClean="0"/>
              <a:t>It’s too late. Accept your captivity. Eventually, it will end.</a:t>
            </a:r>
          </a:p>
          <a:p>
            <a:r>
              <a:rPr lang="en-US" dirty="0" smtClean="0">
                <a:solidFill>
                  <a:srgbClr val="C00000"/>
                </a:solidFill>
              </a:rPr>
              <a:t>Ezekiel: </a:t>
            </a:r>
            <a:r>
              <a:rPr lang="en-US" dirty="0" smtClean="0"/>
              <a:t>Individuals have their own relationship with God. </a:t>
            </a:r>
            <a:endParaRPr lang="en-US" dirty="0"/>
          </a:p>
        </p:txBody>
      </p:sp>
    </p:spTree>
    <p:extLst>
      <p:ext uri="{BB962C8B-B14F-4D97-AF65-F5344CB8AC3E}">
        <p14:creationId xmlns:p14="http://schemas.microsoft.com/office/powerpoint/2010/main" val="1356062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dirty="0" smtClean="0"/>
              <a:t>Isaiah of Jerusalem </a:t>
            </a:r>
            <a:r>
              <a:rPr lang="en-US" altLang="en-US" sz="2800" dirty="0" smtClean="0"/>
              <a:t>(Chapters 1-39)</a:t>
            </a:r>
          </a:p>
        </p:txBody>
      </p:sp>
      <p:sp>
        <p:nvSpPr>
          <p:cNvPr id="14339" name="Rectangle 3"/>
          <p:cNvSpPr>
            <a:spLocks noGrp="1" noChangeArrowheads="1"/>
          </p:cNvSpPr>
          <p:nvPr>
            <p:ph type="body" idx="1"/>
          </p:nvPr>
        </p:nvSpPr>
        <p:spPr/>
        <p:txBody>
          <a:bodyPr/>
          <a:lstStyle/>
          <a:p>
            <a:pPr marL="0" indent="0" eaLnBrk="1" hangingPunct="1">
              <a:lnSpc>
                <a:spcPct val="80000"/>
              </a:lnSpc>
              <a:buNone/>
            </a:pPr>
            <a:r>
              <a:rPr lang="en-US" altLang="en-US" sz="2000" dirty="0" smtClean="0">
                <a:solidFill>
                  <a:srgbClr val="7030A0"/>
                </a:solidFill>
              </a:rPr>
              <a:t>Also called “First Isaiah”</a:t>
            </a:r>
          </a:p>
          <a:p>
            <a:pPr eaLnBrk="1" hangingPunct="1">
              <a:lnSpc>
                <a:spcPct val="80000"/>
              </a:lnSpc>
            </a:pPr>
            <a:r>
              <a:rPr lang="en-US" altLang="en-US" sz="2000" dirty="0" smtClean="0"/>
              <a:t>A historical person. Counselor to three kings (</a:t>
            </a:r>
            <a:r>
              <a:rPr lang="en-US" altLang="en-US" sz="2000" dirty="0" err="1" smtClean="0"/>
              <a:t>Jotham</a:t>
            </a:r>
            <a:r>
              <a:rPr lang="en-US" altLang="en-US" sz="2000" dirty="0" smtClean="0"/>
              <a:t>, </a:t>
            </a:r>
            <a:r>
              <a:rPr lang="en-US" altLang="en-US" sz="2000" dirty="0" err="1" smtClean="0"/>
              <a:t>Ahaz</a:t>
            </a:r>
            <a:r>
              <a:rPr lang="en-US" altLang="en-US" sz="2000" dirty="0" smtClean="0"/>
              <a:t>, Hezekiah)</a:t>
            </a:r>
          </a:p>
          <a:p>
            <a:pPr eaLnBrk="1" hangingPunct="1">
              <a:lnSpc>
                <a:spcPct val="80000"/>
              </a:lnSpc>
            </a:pPr>
            <a:r>
              <a:rPr lang="en-US" altLang="en-US" sz="2000" dirty="0" smtClean="0"/>
              <a:t>Assyria threatens to engulf tiny Judah.</a:t>
            </a:r>
          </a:p>
          <a:p>
            <a:pPr eaLnBrk="1" hangingPunct="1">
              <a:lnSpc>
                <a:spcPct val="80000"/>
              </a:lnSpc>
            </a:pPr>
            <a:r>
              <a:rPr lang="en-US" altLang="en-US" sz="2000" dirty="0" smtClean="0"/>
              <a:t>Advises Davidic kings to </a:t>
            </a:r>
            <a:r>
              <a:rPr lang="en-US" altLang="en-US" sz="2000" u="sng" dirty="0" smtClean="0"/>
              <a:t>rely exclusively on Yahweh for deliverance</a:t>
            </a:r>
          </a:p>
          <a:p>
            <a:pPr eaLnBrk="1" hangingPunct="1">
              <a:lnSpc>
                <a:spcPct val="80000"/>
              </a:lnSpc>
            </a:pPr>
            <a:r>
              <a:rPr lang="en-US" altLang="en-US" sz="2000" dirty="0" smtClean="0"/>
              <a:t>36-39 is a prose narrative describing Assyria’s failure</a:t>
            </a:r>
          </a:p>
          <a:p>
            <a:pPr eaLnBrk="1" hangingPunct="1">
              <a:lnSpc>
                <a:spcPct val="80000"/>
              </a:lnSpc>
            </a:pPr>
            <a:r>
              <a:rPr lang="en-US" altLang="en-US" sz="2000" dirty="0" smtClean="0"/>
              <a:t>The quality of Judah’s future depends upon the ruling classes’ willingness to show compassion and practice </a:t>
            </a:r>
            <a:r>
              <a:rPr lang="en-US" altLang="en-US" sz="2000" u="sng" dirty="0" smtClean="0"/>
              <a:t>social justice</a:t>
            </a:r>
            <a:endParaRPr lang="en-US" altLang="en-US" sz="2000" dirty="0" smtClean="0"/>
          </a:p>
          <a:p>
            <a:pPr lvl="1" eaLnBrk="1" hangingPunct="1">
              <a:lnSpc>
                <a:spcPct val="80000"/>
              </a:lnSpc>
            </a:pPr>
            <a:r>
              <a:rPr lang="en-US" altLang="en-US" sz="1800" dirty="0" smtClean="0">
                <a:solidFill>
                  <a:srgbClr val="C00000"/>
                </a:solidFill>
              </a:rPr>
              <a:t>If your are willing to obey,</a:t>
            </a:r>
          </a:p>
          <a:p>
            <a:pPr lvl="1" eaLnBrk="1" hangingPunct="1">
              <a:lnSpc>
                <a:spcPct val="80000"/>
              </a:lnSpc>
              <a:buFontTx/>
              <a:buNone/>
            </a:pPr>
            <a:r>
              <a:rPr lang="en-US" altLang="en-US" sz="1800" dirty="0" smtClean="0">
                <a:solidFill>
                  <a:srgbClr val="C00000"/>
                </a:solidFill>
              </a:rPr>
              <a:t>	You shall eat the good of the earth.</a:t>
            </a:r>
          </a:p>
          <a:p>
            <a:pPr lvl="1" eaLnBrk="1" hangingPunct="1">
              <a:lnSpc>
                <a:spcPct val="80000"/>
              </a:lnSpc>
              <a:buFontTx/>
              <a:buNone/>
            </a:pPr>
            <a:r>
              <a:rPr lang="en-US" altLang="en-US" sz="1800" dirty="0" smtClean="0">
                <a:solidFill>
                  <a:srgbClr val="C00000"/>
                </a:solidFill>
              </a:rPr>
              <a:t>	But if you persist in rebellion, </a:t>
            </a:r>
          </a:p>
          <a:p>
            <a:pPr lvl="1" eaLnBrk="1" hangingPunct="1">
              <a:lnSpc>
                <a:spcPct val="80000"/>
              </a:lnSpc>
              <a:buFontTx/>
              <a:buNone/>
            </a:pPr>
            <a:r>
              <a:rPr lang="en-US" altLang="en-US" sz="1800" dirty="0" smtClean="0">
                <a:solidFill>
                  <a:srgbClr val="C00000"/>
                </a:solidFill>
              </a:rPr>
              <a:t>	The sword will eat you instead. (1:19-20)</a:t>
            </a:r>
          </a:p>
          <a:p>
            <a:pPr lvl="1" eaLnBrk="1" hangingPunct="1">
              <a:lnSpc>
                <a:spcPct val="80000"/>
              </a:lnSpc>
            </a:pPr>
            <a:r>
              <a:rPr lang="en-US" altLang="en-US" sz="1800" dirty="0" smtClean="0">
                <a:solidFill>
                  <a:srgbClr val="C00000"/>
                </a:solidFill>
              </a:rPr>
              <a:t>God is willing to forgive, “though your sins are like scarlet, they shall be as white as snow” (1:18)</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b="1" smtClean="0"/>
              <a:t>Jeremiah</a:t>
            </a:r>
          </a:p>
        </p:txBody>
      </p:sp>
      <p:sp>
        <p:nvSpPr>
          <p:cNvPr id="15363" name="Rectangle 3"/>
          <p:cNvSpPr>
            <a:spLocks noGrp="1" noChangeArrowheads="1"/>
          </p:cNvSpPr>
          <p:nvPr>
            <p:ph type="body" idx="1"/>
          </p:nvPr>
        </p:nvSpPr>
        <p:spPr/>
        <p:txBody>
          <a:bodyPr/>
          <a:lstStyle/>
          <a:p>
            <a:pPr eaLnBrk="1" hangingPunct="1"/>
            <a:r>
              <a:rPr lang="en-US" altLang="en-US" sz="2800" dirty="0" smtClean="0"/>
              <a:t>Jeremiah’s message through all of this was that Babylon’s victory couldn’t be avoided since it was Yahweh’s judgment and that the </a:t>
            </a:r>
            <a:r>
              <a:rPr lang="en-US" altLang="en-US" sz="2800" u="sng" dirty="0" smtClean="0"/>
              <a:t>people should submit to it</a:t>
            </a:r>
            <a:r>
              <a:rPr lang="en-US" altLang="en-US" sz="2800" dirty="0" smtClean="0"/>
              <a:t>. </a:t>
            </a:r>
          </a:p>
          <a:p>
            <a:pPr eaLnBrk="1" hangingPunct="1"/>
            <a:r>
              <a:rPr lang="en-US" altLang="en-US" sz="2800" dirty="0" smtClean="0"/>
              <a:t>Suffered as a traitor</a:t>
            </a:r>
          </a:p>
          <a:p>
            <a:pPr eaLnBrk="1" hangingPunct="1"/>
            <a:r>
              <a:rPr lang="en-US" altLang="en-US" sz="2800" dirty="0" smtClean="0">
                <a:solidFill>
                  <a:srgbClr val="C00000"/>
                </a:solidFill>
              </a:rPr>
              <a:t>Prepare for exile and pray for your captors</a:t>
            </a:r>
          </a:p>
          <a:p>
            <a:pPr lvl="2" eaLnBrk="1" hangingPunct="1"/>
            <a:r>
              <a:rPr lang="en-US" altLang="en-US" sz="2000" dirty="0" smtClean="0"/>
              <a:t>597-first deportation from Judah to Babylon (Ezekiel goes with them)</a:t>
            </a:r>
          </a:p>
          <a:p>
            <a:pPr lvl="2" eaLnBrk="1" hangingPunct="1"/>
            <a:r>
              <a:rPr lang="en-US" altLang="en-US" sz="2000" dirty="0" smtClean="0"/>
              <a:t>587-burning of temple and city and second deportation</a:t>
            </a:r>
          </a:p>
          <a:p>
            <a:pPr lvl="2" eaLnBrk="1" hangingPunct="1"/>
            <a:r>
              <a:rPr lang="en-US" altLang="en-US" sz="2000" dirty="0" smtClean="0"/>
              <a:t>582-third deportation</a:t>
            </a:r>
          </a:p>
          <a:p>
            <a:pPr eaLnBrk="1" hangingPunct="1"/>
            <a:endParaRPr lang="en-US" alt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The Sign of the Yoke</a:t>
            </a:r>
          </a:p>
        </p:txBody>
      </p:sp>
      <p:sp>
        <p:nvSpPr>
          <p:cNvPr id="16387" name="Content Placeholder 2"/>
          <p:cNvSpPr>
            <a:spLocks noGrp="1"/>
          </p:cNvSpPr>
          <p:nvPr>
            <p:ph idx="1"/>
          </p:nvPr>
        </p:nvSpPr>
        <p:spPr/>
        <p:txBody>
          <a:bodyPr/>
          <a:lstStyle/>
          <a:p>
            <a:pPr>
              <a:buFontTx/>
              <a:buNone/>
            </a:pPr>
            <a:r>
              <a:rPr lang="en-US" altLang="en-US" sz="2000" dirty="0" smtClean="0">
                <a:solidFill>
                  <a:srgbClr val="A50021"/>
                </a:solidFill>
              </a:rPr>
              <a:t>Jeremiah 27:8-10</a:t>
            </a:r>
          </a:p>
          <a:p>
            <a:r>
              <a:rPr lang="en-US" altLang="en-US" sz="2000" dirty="0" smtClean="0"/>
              <a:t>8 But if any nation or kingdom will not serve this king, Nebuchadnezzar of Babylon, and put its neck </a:t>
            </a:r>
            <a:r>
              <a:rPr lang="en-US" altLang="en-US" sz="2000" dirty="0" smtClean="0">
                <a:solidFill>
                  <a:srgbClr val="7030A0"/>
                </a:solidFill>
              </a:rPr>
              <a:t>under the yoke </a:t>
            </a:r>
            <a:r>
              <a:rPr lang="en-US" altLang="en-US" sz="2000" dirty="0" smtClean="0"/>
              <a:t>of the king of Babylon, then I will punish that nation with the sword, with famine, and with pestilence, says the Lord, until I have completed its</a:t>
            </a:r>
            <a:r>
              <a:rPr lang="en-US" altLang="en-US" sz="2000" baseline="30000" dirty="0" smtClean="0"/>
              <a:t>*</a:t>
            </a:r>
            <a:r>
              <a:rPr lang="en-US" altLang="en-US" sz="2000" dirty="0" smtClean="0"/>
              <a:t> destruction by his hand. </a:t>
            </a:r>
            <a:r>
              <a:rPr lang="en-US" altLang="en-US" sz="2000" baseline="30000" dirty="0" smtClean="0"/>
              <a:t>9</a:t>
            </a:r>
            <a:r>
              <a:rPr lang="en-US" altLang="en-US" sz="2000" dirty="0" smtClean="0"/>
              <a:t>You, therefore, </a:t>
            </a:r>
            <a:r>
              <a:rPr lang="en-US" altLang="en-US" sz="2000" dirty="0" smtClean="0">
                <a:solidFill>
                  <a:srgbClr val="A7099C"/>
                </a:solidFill>
              </a:rPr>
              <a:t>must not listen </a:t>
            </a:r>
            <a:r>
              <a:rPr lang="en-US" altLang="en-US" sz="2000" dirty="0" smtClean="0"/>
              <a:t>to your prophets, your diviners, your dreamers,</a:t>
            </a:r>
            <a:r>
              <a:rPr lang="en-US" altLang="en-US" sz="2000" baseline="30000" dirty="0" smtClean="0"/>
              <a:t>*</a:t>
            </a:r>
            <a:r>
              <a:rPr lang="en-US" altLang="en-US" sz="2000" dirty="0" smtClean="0"/>
              <a:t> your soothsayers, or your sorcerers, who are saying to you, ‘You shall not serve the king of Babylon.’ </a:t>
            </a:r>
            <a:r>
              <a:rPr lang="en-US" altLang="en-US" sz="2000" baseline="30000" dirty="0" smtClean="0"/>
              <a:t>10</a:t>
            </a:r>
            <a:r>
              <a:rPr lang="en-US" altLang="en-US" sz="2000" dirty="0" smtClean="0"/>
              <a:t>For </a:t>
            </a:r>
            <a:r>
              <a:rPr lang="en-US" altLang="en-US" sz="2000" dirty="0" smtClean="0">
                <a:solidFill>
                  <a:srgbClr val="A50021"/>
                </a:solidFill>
              </a:rPr>
              <a:t>they are prophesying a lie to you</a:t>
            </a:r>
            <a:r>
              <a:rPr lang="en-US" altLang="en-US" sz="2000" dirty="0" smtClean="0"/>
              <a:t>, with the result that you will be removed far from your land; I will drive you out, and you will perish. </a:t>
            </a:r>
            <a:r>
              <a:rPr lang="en-US" altLang="en-US" sz="2000" baseline="30000" dirty="0" smtClean="0"/>
              <a:t>11</a:t>
            </a:r>
            <a:r>
              <a:rPr lang="en-US" altLang="en-US" sz="2000" dirty="0" smtClean="0"/>
              <a:t>But any nation that will bring its neck </a:t>
            </a:r>
            <a:r>
              <a:rPr lang="en-US" altLang="en-US" sz="2000" dirty="0" smtClean="0">
                <a:solidFill>
                  <a:srgbClr val="7030A0"/>
                </a:solidFill>
              </a:rPr>
              <a:t>under the yoke </a:t>
            </a:r>
            <a:r>
              <a:rPr lang="en-US" altLang="en-US" sz="2000" dirty="0" smtClean="0"/>
              <a:t>of the king of Babylon and serve him, I will leave on its own land, says the Lord, to till it and live there.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b="1" smtClean="0"/>
              <a:t>Ezekiel</a:t>
            </a:r>
          </a:p>
        </p:txBody>
      </p:sp>
      <p:sp>
        <p:nvSpPr>
          <p:cNvPr id="17411" name="Rectangle 3"/>
          <p:cNvSpPr>
            <a:spLocks noGrp="1" noChangeArrowheads="1"/>
          </p:cNvSpPr>
          <p:nvPr>
            <p:ph type="body" idx="1"/>
          </p:nvPr>
        </p:nvSpPr>
        <p:spPr/>
        <p:txBody>
          <a:bodyPr/>
          <a:lstStyle/>
          <a:p>
            <a:pPr marL="533400" indent="-533400" eaLnBrk="1" hangingPunct="1">
              <a:lnSpc>
                <a:spcPct val="80000"/>
              </a:lnSpc>
              <a:buFontTx/>
              <a:buNone/>
            </a:pPr>
            <a:r>
              <a:rPr lang="en-US" altLang="en-US" sz="2800" dirty="0" smtClean="0"/>
              <a:t>Younger than Jeremiah. </a:t>
            </a:r>
          </a:p>
          <a:p>
            <a:pPr marL="533400" indent="-533400" eaLnBrk="1" hangingPunct="1">
              <a:lnSpc>
                <a:spcPct val="80000"/>
              </a:lnSpc>
              <a:buFontTx/>
              <a:buNone/>
            </a:pPr>
            <a:r>
              <a:rPr lang="en-US" altLang="en-US" sz="2800" dirty="0" smtClean="0"/>
              <a:t>Went to Babylon with first exiles</a:t>
            </a:r>
          </a:p>
          <a:p>
            <a:pPr marL="533400" indent="-533400" eaLnBrk="1" hangingPunct="1">
              <a:lnSpc>
                <a:spcPct val="80000"/>
              </a:lnSpc>
              <a:buFontTx/>
              <a:buNone/>
            </a:pPr>
            <a:r>
              <a:rPr lang="en-US" altLang="en-US" sz="2800" dirty="0" smtClean="0"/>
              <a:t>Bizarre and compelling images</a:t>
            </a:r>
          </a:p>
          <a:p>
            <a:pPr marL="533400" indent="-533400" eaLnBrk="1" hangingPunct="1">
              <a:lnSpc>
                <a:spcPct val="80000"/>
              </a:lnSpc>
              <a:buFontTx/>
              <a:buNone/>
            </a:pPr>
            <a:r>
              <a:rPr lang="en-US" altLang="en-US" sz="2800" dirty="0" smtClean="0"/>
              <a:t>A message of judgment and doom on Jerusalem and the temple. </a:t>
            </a:r>
          </a:p>
          <a:p>
            <a:pPr marL="533400" indent="-533400" eaLnBrk="1" hangingPunct="1">
              <a:lnSpc>
                <a:spcPct val="80000"/>
              </a:lnSpc>
              <a:buFontTx/>
              <a:buNone/>
            </a:pPr>
            <a:r>
              <a:rPr lang="en-US" altLang="en-US" sz="2800" u="sng" dirty="0" smtClean="0">
                <a:solidFill>
                  <a:srgbClr val="C00000"/>
                </a:solidFill>
              </a:rPr>
              <a:t>Focuses on individual responsibility</a:t>
            </a:r>
            <a:r>
              <a:rPr lang="en-US" altLang="en-US" sz="2800" dirty="0" smtClean="0"/>
              <a:t>. This is a break from Mosaic tradition where children are punished for the sins of their parents. </a:t>
            </a:r>
          </a:p>
          <a:p>
            <a:pPr marL="1198563" lvl="1" indent="-333375" eaLnBrk="1" hangingPunct="1">
              <a:lnSpc>
                <a:spcPct val="80000"/>
              </a:lnSpc>
              <a:buFontTx/>
              <a:buNone/>
            </a:pPr>
            <a:r>
              <a:rPr lang="en-US" altLang="en-US" sz="2000" dirty="0" smtClean="0">
                <a:solidFill>
                  <a:srgbClr val="A50021"/>
                </a:solidFill>
              </a:rPr>
              <a:t>1-24. 	Call of Ezekiel and judgment</a:t>
            </a:r>
          </a:p>
          <a:p>
            <a:pPr marL="1198563" lvl="1" indent="-333375" eaLnBrk="1" hangingPunct="1">
              <a:lnSpc>
                <a:spcPct val="80000"/>
              </a:lnSpc>
              <a:buFontTx/>
              <a:buNone/>
            </a:pPr>
            <a:r>
              <a:rPr lang="en-US" altLang="en-US" sz="2000" dirty="0" smtClean="0">
                <a:solidFill>
                  <a:srgbClr val="A50021"/>
                </a:solidFill>
              </a:rPr>
              <a:t>25-33. 	Judgment against foreign nations</a:t>
            </a:r>
          </a:p>
          <a:p>
            <a:pPr marL="1198563" lvl="1" indent="-333375" eaLnBrk="1" hangingPunct="1">
              <a:lnSpc>
                <a:spcPct val="80000"/>
              </a:lnSpc>
              <a:buFontTx/>
              <a:buNone/>
            </a:pPr>
            <a:r>
              <a:rPr lang="en-US" altLang="en-US" sz="2000" dirty="0" smtClean="0">
                <a:solidFill>
                  <a:srgbClr val="A50021"/>
                </a:solidFill>
              </a:rPr>
              <a:t>34-48. 	Israel’s rebirth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en-US" b="1" smtClean="0"/>
              <a:t>The three-part Hebrew Bible</a:t>
            </a:r>
          </a:p>
        </p:txBody>
      </p:sp>
      <p:sp>
        <p:nvSpPr>
          <p:cNvPr id="3075" name="Rectangle 3"/>
          <p:cNvSpPr>
            <a:spLocks noGrp="1" noChangeArrowheads="1"/>
          </p:cNvSpPr>
          <p:nvPr>
            <p:ph type="body" idx="1"/>
          </p:nvPr>
        </p:nvSpPr>
        <p:spPr/>
        <p:txBody>
          <a:bodyPr/>
          <a:lstStyle/>
          <a:p>
            <a:pPr eaLnBrk="1" hangingPunct="1">
              <a:lnSpc>
                <a:spcPct val="80000"/>
              </a:lnSpc>
              <a:buFontTx/>
              <a:buNone/>
            </a:pPr>
            <a:r>
              <a:rPr lang="en-US" altLang="en-US" sz="2400" b="1" dirty="0" smtClean="0"/>
              <a:t>The Law, Books of Moses, Pentateuch (Torah)</a:t>
            </a:r>
            <a:endParaRPr lang="en-US" altLang="en-US" sz="2400" dirty="0" smtClean="0"/>
          </a:p>
          <a:p>
            <a:pPr eaLnBrk="1" hangingPunct="1">
              <a:lnSpc>
                <a:spcPct val="80000"/>
              </a:lnSpc>
            </a:pPr>
            <a:r>
              <a:rPr lang="en-US" altLang="en-US" sz="2000" dirty="0" smtClean="0"/>
              <a:t>Genesis, Exodus, Leviticus, Numbers, Deuteronomy</a:t>
            </a:r>
            <a:endParaRPr lang="en-US" altLang="en-US" sz="2000" b="1" dirty="0" smtClean="0"/>
          </a:p>
          <a:p>
            <a:pPr eaLnBrk="1" hangingPunct="1">
              <a:lnSpc>
                <a:spcPct val="80000"/>
              </a:lnSpc>
              <a:buFontTx/>
              <a:buNone/>
            </a:pPr>
            <a:endParaRPr lang="en-US" altLang="en-US" sz="2000" b="1" dirty="0" smtClean="0"/>
          </a:p>
          <a:p>
            <a:pPr eaLnBrk="1" hangingPunct="1">
              <a:lnSpc>
                <a:spcPct val="80000"/>
              </a:lnSpc>
              <a:buFontTx/>
              <a:buNone/>
            </a:pPr>
            <a:r>
              <a:rPr lang="en-US" altLang="en-US" sz="2400" b="1" dirty="0" smtClean="0"/>
              <a:t>The prophets (</a:t>
            </a:r>
            <a:r>
              <a:rPr lang="en-US" altLang="en-US" sz="2400" b="1" dirty="0" err="1" smtClean="0"/>
              <a:t>Nevi’im</a:t>
            </a:r>
            <a:r>
              <a:rPr lang="en-US" altLang="en-US" sz="2400" b="1" dirty="0" smtClean="0"/>
              <a:t>) </a:t>
            </a:r>
            <a:endParaRPr lang="en-US" altLang="en-US" sz="2400" dirty="0" smtClean="0"/>
          </a:p>
          <a:p>
            <a:pPr eaLnBrk="1" hangingPunct="1">
              <a:lnSpc>
                <a:spcPct val="80000"/>
              </a:lnSpc>
            </a:pPr>
            <a:r>
              <a:rPr lang="en-US" altLang="en-US" sz="2000" dirty="0" smtClean="0"/>
              <a:t>The former prophets: Joshua, Judges, 1&amp;2 Samuel, 1&amp;2 Kings</a:t>
            </a:r>
          </a:p>
          <a:p>
            <a:pPr eaLnBrk="1" hangingPunct="1">
              <a:lnSpc>
                <a:spcPct val="80000"/>
              </a:lnSpc>
            </a:pPr>
            <a:r>
              <a:rPr lang="en-US" altLang="en-US" sz="2000" dirty="0" smtClean="0"/>
              <a:t>The latter prophets: </a:t>
            </a:r>
            <a:r>
              <a:rPr lang="en-US" altLang="en-US" sz="2000" dirty="0" smtClean="0">
                <a:solidFill>
                  <a:srgbClr val="C00000"/>
                </a:solidFill>
              </a:rPr>
              <a:t>Isaiah, Jeremiah, Ezekiel, </a:t>
            </a:r>
            <a:r>
              <a:rPr lang="en-US" altLang="en-US" sz="2000" dirty="0" smtClean="0"/>
              <a:t>The scroll of the twelve</a:t>
            </a:r>
            <a:r>
              <a:rPr lang="en-US" altLang="en-US" sz="2000" dirty="0" smtClean="0">
                <a:solidFill>
                  <a:srgbClr val="FF6600"/>
                </a:solidFill>
              </a:rPr>
              <a:t> </a:t>
            </a:r>
            <a:r>
              <a:rPr lang="en-US" altLang="en-US" sz="2000" dirty="0" smtClean="0">
                <a:solidFill>
                  <a:srgbClr val="009900"/>
                </a:solidFill>
              </a:rPr>
              <a:t>(Amos, Hosea, Micah, Joel, O</a:t>
            </a:r>
            <a:r>
              <a:rPr lang="en-US" altLang="zh-CN" sz="2000" dirty="0" smtClean="0">
                <a:solidFill>
                  <a:srgbClr val="009900"/>
                </a:solidFill>
                <a:ea typeface="宋体" pitchFamily="2" charset="-122"/>
              </a:rPr>
              <a:t>badiah, Jonah, Nahum, Habakkuk, Zephaniah, Haggai, Zechariah, Malachi)</a:t>
            </a:r>
            <a:r>
              <a:rPr lang="en-US" altLang="zh-CN" sz="2000" dirty="0" smtClean="0">
                <a:solidFill>
                  <a:srgbClr val="FFFF99"/>
                </a:solidFill>
                <a:ea typeface="宋体" pitchFamily="2" charset="-122"/>
              </a:rPr>
              <a:t/>
            </a:r>
            <a:br>
              <a:rPr lang="en-US" altLang="zh-CN" sz="2000" dirty="0" smtClean="0">
                <a:solidFill>
                  <a:srgbClr val="FFFF99"/>
                </a:solidFill>
                <a:ea typeface="宋体" pitchFamily="2" charset="-122"/>
              </a:rPr>
            </a:br>
            <a:endParaRPr lang="en-US" altLang="en-US" sz="2000" b="1" dirty="0" smtClean="0">
              <a:solidFill>
                <a:srgbClr val="FFFF99"/>
              </a:solidFill>
            </a:endParaRPr>
          </a:p>
          <a:p>
            <a:pPr eaLnBrk="1" hangingPunct="1">
              <a:lnSpc>
                <a:spcPct val="80000"/>
              </a:lnSpc>
              <a:buFontTx/>
              <a:buNone/>
            </a:pPr>
            <a:r>
              <a:rPr lang="en-US" altLang="en-US" sz="2400" b="1" dirty="0" smtClean="0"/>
              <a:t>The Writings (</a:t>
            </a:r>
            <a:r>
              <a:rPr lang="en-US" altLang="en-US" sz="2400" b="1" dirty="0" err="1" smtClean="0"/>
              <a:t>Kethuvim</a:t>
            </a:r>
            <a:r>
              <a:rPr lang="en-US" altLang="en-US" sz="2400" b="1" dirty="0" smtClean="0"/>
              <a:t>) </a:t>
            </a:r>
            <a:r>
              <a:rPr lang="en-US" altLang="en-US" sz="2400" dirty="0" smtClean="0"/>
              <a:t>(written after exile)</a:t>
            </a:r>
          </a:p>
          <a:p>
            <a:pPr eaLnBrk="1" hangingPunct="1">
              <a:lnSpc>
                <a:spcPct val="80000"/>
              </a:lnSpc>
            </a:pPr>
            <a:r>
              <a:rPr lang="en-US" altLang="en-US" sz="2000" dirty="0" smtClean="0"/>
              <a:t>Psalms, Job, Proverbs </a:t>
            </a:r>
          </a:p>
          <a:p>
            <a:pPr eaLnBrk="1" hangingPunct="1">
              <a:lnSpc>
                <a:spcPct val="80000"/>
              </a:lnSpc>
            </a:pPr>
            <a:r>
              <a:rPr lang="en-US" altLang="en-US" sz="2000" dirty="0" smtClean="0">
                <a:solidFill>
                  <a:srgbClr val="A7099C"/>
                </a:solidFill>
              </a:rPr>
              <a:t>Ruth, Song of Songs (Song of Solomon), Ecclesiastes, Lamentations, Esther</a:t>
            </a:r>
          </a:p>
          <a:p>
            <a:pPr eaLnBrk="1" hangingPunct="1">
              <a:lnSpc>
                <a:spcPct val="80000"/>
              </a:lnSpc>
            </a:pPr>
            <a:r>
              <a:rPr lang="en-US" altLang="en-US" sz="2000" dirty="0" smtClean="0"/>
              <a:t>Daniel, Ezra-Nehemiah, 1-2 Chronicles</a:t>
            </a:r>
          </a:p>
          <a:p>
            <a:pPr eaLnBrk="1" hangingPunct="1">
              <a:lnSpc>
                <a:spcPct val="80000"/>
              </a:lnSpc>
            </a:pPr>
            <a:endParaRPr lang="en-US" alt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sz="2000" dirty="0" smtClean="0"/>
              <a:t>(Them) </a:t>
            </a:r>
            <a:r>
              <a:rPr lang="en-US" dirty="0" smtClean="0"/>
              <a:t>Bones  </a:t>
            </a:r>
            <a:r>
              <a:rPr lang="en-US" sz="2400" dirty="0">
                <a:hlinkClick r:id="rId2"/>
              </a:rPr>
              <a:t>From Ezekiel </a:t>
            </a:r>
            <a:r>
              <a:rPr lang="en-US" sz="2400" dirty="0" smtClean="0">
                <a:hlinkClick r:id="rId2"/>
              </a:rPr>
              <a:t>37</a:t>
            </a:r>
            <a:r>
              <a:rPr lang="en-US" sz="2400" dirty="0" smtClean="0"/>
              <a:t> </a:t>
            </a:r>
            <a:endParaRPr lang="en-US" dirty="0"/>
          </a:p>
        </p:txBody>
      </p:sp>
      <p:sp>
        <p:nvSpPr>
          <p:cNvPr id="3" name="Content Placeholder 2"/>
          <p:cNvSpPr>
            <a:spLocks noGrp="1"/>
          </p:cNvSpPr>
          <p:nvPr>
            <p:ph idx="1"/>
          </p:nvPr>
        </p:nvSpPr>
        <p:spPr>
          <a:xfrm>
            <a:off x="457200" y="1413828"/>
            <a:ext cx="4114800" cy="5029200"/>
          </a:xfrm>
        </p:spPr>
        <p:txBody>
          <a:bodyPr/>
          <a:lstStyle/>
          <a:p>
            <a:endParaRPr lang="en-US" sz="1000" dirty="0" smtClean="0"/>
          </a:p>
          <a:p>
            <a:pPr marL="0" lvl="0" indent="0">
              <a:spcBef>
                <a:spcPct val="0"/>
              </a:spcBef>
              <a:buNone/>
            </a:pPr>
            <a:r>
              <a:rPr lang="en-US" altLang="en-US" sz="1600" b="1" dirty="0" smtClean="0">
                <a:solidFill>
                  <a:srgbClr val="252525"/>
                </a:solidFill>
                <a:latin typeface="Arial" panose="020B0604020202020204" pitchFamily="34" charset="0"/>
              </a:rPr>
              <a:t>Intro </a:t>
            </a:r>
            <a:r>
              <a:rPr lang="en-US" altLang="en-US" sz="1600" b="1" dirty="0">
                <a:solidFill>
                  <a:srgbClr val="252525"/>
                </a:solidFill>
                <a:latin typeface="Arial" panose="020B0604020202020204" pitchFamily="34" charset="0"/>
              </a:rPr>
              <a:t>1</a:t>
            </a:r>
          </a:p>
          <a:p>
            <a:pPr marL="457200" lvl="1" indent="-457200">
              <a:spcBef>
                <a:spcPct val="0"/>
              </a:spcBef>
              <a:buNone/>
            </a:pPr>
            <a:r>
              <a:rPr lang="en-US" altLang="en-US" sz="1600" dirty="0">
                <a:solidFill>
                  <a:srgbClr val="252525"/>
                </a:solidFill>
                <a:latin typeface="Arial" panose="020B0604020202020204" pitchFamily="34" charset="0"/>
                <a:cs typeface="Arial" panose="020B0604020202020204" pitchFamily="34" charset="0"/>
              </a:rPr>
              <a:t>Ezekiel connected </a:t>
            </a:r>
            <a:r>
              <a:rPr lang="en-US" altLang="en-US" sz="1600" dirty="0" err="1">
                <a:solidFill>
                  <a:srgbClr val="252525"/>
                </a:solidFill>
                <a:latin typeface="Arial" panose="020B0604020202020204" pitchFamily="34" charset="0"/>
                <a:cs typeface="Arial" panose="020B0604020202020204" pitchFamily="34" charset="0"/>
              </a:rPr>
              <a:t>dem</a:t>
            </a:r>
            <a:r>
              <a:rPr lang="en-US" altLang="en-US" sz="1600" dirty="0">
                <a:solidFill>
                  <a:srgbClr val="252525"/>
                </a:solidFill>
                <a:latin typeface="Arial" panose="020B0604020202020204" pitchFamily="34" charset="0"/>
                <a:cs typeface="Arial" panose="020B0604020202020204" pitchFamily="34" charset="0"/>
              </a:rPr>
              <a:t> dry bones,</a:t>
            </a:r>
          </a:p>
          <a:p>
            <a:pPr marL="457200" lvl="1" indent="-457200">
              <a:spcBef>
                <a:spcPct val="0"/>
              </a:spcBef>
              <a:buNone/>
            </a:pPr>
            <a:r>
              <a:rPr lang="en-US" altLang="en-US" sz="1600" dirty="0">
                <a:solidFill>
                  <a:srgbClr val="252525"/>
                </a:solidFill>
                <a:latin typeface="Arial" panose="020B0604020202020204" pitchFamily="34" charset="0"/>
                <a:cs typeface="Arial" panose="020B0604020202020204" pitchFamily="34" charset="0"/>
              </a:rPr>
              <a:t>Ezekiel connected </a:t>
            </a:r>
            <a:r>
              <a:rPr lang="en-US" altLang="en-US" sz="1600" dirty="0" err="1">
                <a:solidFill>
                  <a:srgbClr val="252525"/>
                </a:solidFill>
                <a:latin typeface="Arial" panose="020B0604020202020204" pitchFamily="34" charset="0"/>
                <a:cs typeface="Arial" panose="020B0604020202020204" pitchFamily="34" charset="0"/>
              </a:rPr>
              <a:t>dem</a:t>
            </a:r>
            <a:r>
              <a:rPr lang="en-US" altLang="en-US" sz="1600" dirty="0">
                <a:solidFill>
                  <a:srgbClr val="252525"/>
                </a:solidFill>
                <a:latin typeface="Arial" panose="020B0604020202020204" pitchFamily="34" charset="0"/>
                <a:cs typeface="Arial" panose="020B0604020202020204" pitchFamily="34" charset="0"/>
              </a:rPr>
              <a:t> dry bones,</a:t>
            </a:r>
          </a:p>
          <a:p>
            <a:pPr marL="457200" lvl="1" indent="-457200">
              <a:spcBef>
                <a:spcPct val="0"/>
              </a:spcBef>
              <a:buNone/>
            </a:pPr>
            <a:r>
              <a:rPr lang="en-US" altLang="en-US" sz="1600" dirty="0">
                <a:solidFill>
                  <a:srgbClr val="252525"/>
                </a:solidFill>
                <a:latin typeface="Arial" panose="020B0604020202020204" pitchFamily="34" charset="0"/>
                <a:cs typeface="Arial" panose="020B0604020202020204" pitchFamily="34" charset="0"/>
              </a:rPr>
              <a:t>Ezekiel in the Valley of Dry Bones,</a:t>
            </a:r>
          </a:p>
          <a:p>
            <a:pPr marL="457200" lvl="1" indent="-457200">
              <a:spcBef>
                <a:spcPct val="0"/>
              </a:spcBef>
              <a:buNone/>
            </a:pPr>
            <a:r>
              <a:rPr lang="en-US" altLang="en-US" sz="1600" dirty="0">
                <a:solidFill>
                  <a:srgbClr val="252525"/>
                </a:solidFill>
                <a:latin typeface="Arial" panose="020B0604020202020204" pitchFamily="34" charset="0"/>
                <a:cs typeface="Arial" panose="020B0604020202020204" pitchFamily="34" charset="0"/>
              </a:rPr>
              <a:t>Now hear the word of the Lord</a:t>
            </a:r>
            <a:r>
              <a:rPr lang="en-US" altLang="en-US" sz="1600" dirty="0" smtClean="0">
                <a:solidFill>
                  <a:srgbClr val="252525"/>
                </a:solidFill>
                <a:latin typeface="Arial" panose="020B0604020202020204" pitchFamily="34" charset="0"/>
                <a:cs typeface="Arial" panose="020B0604020202020204" pitchFamily="34" charset="0"/>
              </a:rPr>
              <a:t>.</a:t>
            </a:r>
          </a:p>
          <a:p>
            <a:pPr marL="457200" lvl="1" indent="-457200">
              <a:spcBef>
                <a:spcPct val="0"/>
              </a:spcBef>
              <a:buNone/>
            </a:pPr>
            <a:endParaRPr lang="en-US" altLang="en-US" sz="1600" dirty="0" smtClean="0">
              <a:solidFill>
                <a:srgbClr val="252525"/>
              </a:solidFill>
              <a:latin typeface="Arial" panose="020B0604020202020204" pitchFamily="34" charset="0"/>
              <a:cs typeface="Arial" panose="020B0604020202020204" pitchFamily="34" charset="0"/>
            </a:endParaRP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Toe</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foot</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Foot</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heel</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Heel</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ankle</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Ankle</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smtClean="0">
                <a:solidFill>
                  <a:srgbClr val="A7099C"/>
                </a:solidFill>
                <a:latin typeface="Arial" panose="020B0604020202020204" pitchFamily="34" charset="0"/>
                <a:cs typeface="Arial" panose="020B0604020202020204" pitchFamily="34" charset="0"/>
              </a:rPr>
              <a:t>leg </a:t>
            </a:r>
            <a:r>
              <a:rPr lang="en-US" altLang="en-US" sz="1600" dirty="0" smtClean="0">
                <a:solidFill>
                  <a:srgbClr val="252525"/>
                </a:solidFill>
                <a:latin typeface="Arial" panose="020B0604020202020204" pitchFamily="34" charset="0"/>
                <a:cs typeface="Arial" panose="020B0604020202020204" pitchFamily="34" charset="0"/>
              </a:rPr>
              <a:t>bone</a:t>
            </a:r>
            <a:endParaRPr lang="en-US" altLang="en-US" sz="1600" dirty="0">
              <a:solidFill>
                <a:srgbClr val="252525"/>
              </a:solidFill>
              <a:latin typeface="Arial" panose="020B0604020202020204" pitchFamily="34" charset="0"/>
              <a:cs typeface="Arial" panose="020B0604020202020204" pitchFamily="34" charset="0"/>
            </a:endParaRPr>
          </a:p>
          <a:p>
            <a:pPr marL="457200" lvl="1" indent="-457200">
              <a:spcBef>
                <a:spcPct val="0"/>
              </a:spcBef>
              <a:buNone/>
            </a:pPr>
            <a:r>
              <a:rPr lang="en-US" altLang="en-US" sz="1600" dirty="0" smtClean="0">
                <a:solidFill>
                  <a:srgbClr val="A7099C"/>
                </a:solidFill>
                <a:latin typeface="Arial" panose="020B0604020202020204" pitchFamily="34" charset="0"/>
                <a:cs typeface="Arial" panose="020B0604020202020204" pitchFamily="34" charset="0"/>
              </a:rPr>
              <a:t>Leg </a:t>
            </a:r>
            <a:r>
              <a:rPr lang="en-US" altLang="en-US" sz="1600" dirty="0" smtClean="0">
                <a:solidFill>
                  <a:srgbClr val="252525"/>
                </a:solidFill>
                <a:latin typeface="Arial" panose="020B0604020202020204" pitchFamily="34" charset="0"/>
                <a:cs typeface="Arial" panose="020B0604020202020204" pitchFamily="34" charset="0"/>
              </a:rPr>
              <a:t>bone </a:t>
            </a:r>
            <a:r>
              <a:rPr lang="en-US" altLang="en-US" sz="1600" dirty="0">
                <a:solidFill>
                  <a:srgbClr val="252525"/>
                </a:solidFill>
                <a:latin typeface="Arial" panose="020B0604020202020204" pitchFamily="34" charset="0"/>
                <a:cs typeface="Arial" panose="020B0604020202020204" pitchFamily="34" charset="0"/>
              </a:rPr>
              <a:t>connected to the </a:t>
            </a:r>
            <a:r>
              <a:rPr lang="en-US" altLang="en-US" sz="1600" dirty="0">
                <a:solidFill>
                  <a:srgbClr val="A7099C"/>
                </a:solidFill>
                <a:latin typeface="Arial" panose="020B0604020202020204" pitchFamily="34" charset="0"/>
                <a:cs typeface="Arial" panose="020B0604020202020204" pitchFamily="34" charset="0"/>
              </a:rPr>
              <a:t>knee</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Knee</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thigh</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Thigh</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hip</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Hip</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back</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Back</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shoulder</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Shoulder</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neck</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A7099C"/>
                </a:solidFill>
                <a:latin typeface="Arial" panose="020B0604020202020204" pitchFamily="34" charset="0"/>
                <a:cs typeface="Arial" panose="020B0604020202020204" pitchFamily="34" charset="0"/>
              </a:rPr>
              <a:t>Neck</a:t>
            </a:r>
            <a:r>
              <a:rPr lang="en-US" altLang="en-US" sz="1600" dirty="0">
                <a:solidFill>
                  <a:srgbClr val="252525"/>
                </a:solidFill>
                <a:latin typeface="Arial" panose="020B0604020202020204" pitchFamily="34" charset="0"/>
                <a:cs typeface="Arial" panose="020B0604020202020204" pitchFamily="34" charset="0"/>
              </a:rPr>
              <a:t> bone connected to the </a:t>
            </a:r>
            <a:r>
              <a:rPr lang="en-US" altLang="en-US" sz="1600" dirty="0">
                <a:solidFill>
                  <a:srgbClr val="A7099C"/>
                </a:solidFill>
                <a:latin typeface="Arial" panose="020B0604020202020204" pitchFamily="34" charset="0"/>
                <a:cs typeface="Arial" panose="020B0604020202020204" pitchFamily="34" charset="0"/>
              </a:rPr>
              <a:t>head</a:t>
            </a:r>
            <a:r>
              <a:rPr lang="en-US" altLang="en-US" sz="1600" dirty="0">
                <a:solidFill>
                  <a:srgbClr val="252525"/>
                </a:solidFill>
                <a:latin typeface="Arial" panose="020B0604020202020204" pitchFamily="34" charset="0"/>
                <a:cs typeface="Arial" panose="020B0604020202020204" pitchFamily="34" charset="0"/>
              </a:rPr>
              <a:t> bone</a:t>
            </a:r>
          </a:p>
          <a:p>
            <a:pPr marL="457200" lvl="1" indent="-457200">
              <a:spcBef>
                <a:spcPct val="0"/>
              </a:spcBef>
              <a:buNone/>
            </a:pPr>
            <a:r>
              <a:rPr lang="en-US" altLang="en-US" sz="1600" dirty="0">
                <a:solidFill>
                  <a:srgbClr val="C00000"/>
                </a:solidFill>
                <a:latin typeface="Arial" panose="020B0604020202020204" pitchFamily="34" charset="0"/>
                <a:cs typeface="Arial" panose="020B0604020202020204" pitchFamily="34" charset="0"/>
              </a:rPr>
              <a:t>Now hear the word of the Lord</a:t>
            </a:r>
            <a:r>
              <a:rPr lang="en-US" altLang="en-US" sz="1600" dirty="0" smtClean="0">
                <a:solidFill>
                  <a:srgbClr val="C00000"/>
                </a:solidFill>
                <a:latin typeface="Arial" panose="020B0604020202020204" pitchFamily="34" charset="0"/>
                <a:cs typeface="Arial" panose="020B0604020202020204" pitchFamily="34" charset="0"/>
              </a:rPr>
              <a:t>.</a:t>
            </a:r>
            <a:endParaRPr lang="en-US" sz="1400" dirty="0"/>
          </a:p>
          <a:p>
            <a:endParaRPr lang="en-US" sz="1000" dirty="0"/>
          </a:p>
        </p:txBody>
      </p:sp>
      <p:sp>
        <p:nvSpPr>
          <p:cNvPr id="6" name="Content Placeholder 2"/>
          <p:cNvSpPr txBox="1">
            <a:spLocks/>
          </p:cNvSpPr>
          <p:nvPr/>
        </p:nvSpPr>
        <p:spPr bwMode="auto">
          <a:xfrm>
            <a:off x="4701540" y="1413828"/>
            <a:ext cx="4419600" cy="4834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endParaRPr lang="en-US" sz="1000" kern="0" dirty="0" smtClean="0"/>
          </a:p>
          <a:p>
            <a:pPr marL="0" indent="0">
              <a:spcBef>
                <a:spcPct val="0"/>
              </a:spcBef>
              <a:buFontTx/>
              <a:buNone/>
            </a:pPr>
            <a:r>
              <a:rPr lang="en-US" altLang="en-US" sz="1600" b="1" kern="0" dirty="0" smtClean="0">
                <a:solidFill>
                  <a:srgbClr val="252525"/>
                </a:solidFill>
                <a:latin typeface="Arial" panose="020B0604020202020204" pitchFamily="34" charset="0"/>
                <a:cs typeface="Arial" panose="020B0604020202020204" pitchFamily="34" charset="0"/>
              </a:rPr>
              <a:t>Chorus</a:t>
            </a:r>
          </a:p>
          <a:p>
            <a:pPr marL="457200" lvl="1" indent="-457200">
              <a:spcBef>
                <a:spcPct val="0"/>
              </a:spcBef>
              <a:buFontTx/>
              <a:buNone/>
            </a:pPr>
            <a:r>
              <a:rPr lang="en-US" altLang="en-US" sz="1600" kern="0" dirty="0" smtClean="0">
                <a:solidFill>
                  <a:srgbClr val="252525"/>
                </a:solidFill>
                <a:latin typeface="Arial" panose="020B0604020202020204" pitchFamily="34" charset="0"/>
                <a:cs typeface="Arial" panose="020B0604020202020204" pitchFamily="34" charset="0"/>
              </a:rPr>
              <a:t>Dem bones, </a:t>
            </a:r>
            <a:r>
              <a:rPr lang="en-US" altLang="en-US" sz="1600" kern="0" dirty="0" err="1" smtClean="0">
                <a:solidFill>
                  <a:srgbClr val="252525"/>
                </a:solidFill>
                <a:latin typeface="Arial" panose="020B0604020202020204" pitchFamily="34" charset="0"/>
                <a:cs typeface="Arial" panose="020B0604020202020204" pitchFamily="34" charset="0"/>
              </a:rPr>
              <a:t>dem</a:t>
            </a:r>
            <a:r>
              <a:rPr lang="en-US" altLang="en-US" sz="1600" kern="0" dirty="0" smtClean="0">
                <a:solidFill>
                  <a:srgbClr val="252525"/>
                </a:solidFill>
                <a:latin typeface="Arial" panose="020B0604020202020204" pitchFamily="34" charset="0"/>
                <a:cs typeface="Arial" panose="020B0604020202020204" pitchFamily="34" charset="0"/>
              </a:rPr>
              <a:t> bones </a:t>
            </a:r>
            <a:r>
              <a:rPr lang="en-US" altLang="en-US" sz="1600" kern="0" dirty="0" err="1" smtClean="0">
                <a:solidFill>
                  <a:srgbClr val="252525"/>
                </a:solidFill>
                <a:latin typeface="Arial" panose="020B0604020202020204" pitchFamily="34" charset="0"/>
                <a:cs typeface="Arial" panose="020B0604020202020204" pitchFamily="34" charset="0"/>
              </a:rPr>
              <a:t>gonna</a:t>
            </a:r>
            <a:r>
              <a:rPr lang="en-US" altLang="en-US" sz="1600" kern="0" dirty="0" smtClean="0">
                <a:solidFill>
                  <a:srgbClr val="252525"/>
                </a:solidFill>
                <a:latin typeface="Arial" panose="020B0604020202020204" pitchFamily="34" charset="0"/>
                <a:cs typeface="Arial" panose="020B0604020202020204" pitchFamily="34" charset="0"/>
              </a:rPr>
              <a:t> walk around.</a:t>
            </a:r>
          </a:p>
          <a:p>
            <a:pPr marL="457200" lvl="1" indent="-457200">
              <a:spcBef>
                <a:spcPct val="0"/>
              </a:spcBef>
              <a:buFontTx/>
              <a:buNone/>
            </a:pPr>
            <a:r>
              <a:rPr lang="en-US" altLang="en-US" sz="1600" kern="0" dirty="0" smtClean="0">
                <a:solidFill>
                  <a:srgbClr val="252525"/>
                </a:solidFill>
                <a:latin typeface="Arial" panose="020B0604020202020204" pitchFamily="34" charset="0"/>
                <a:cs typeface="Arial" panose="020B0604020202020204" pitchFamily="34" charset="0"/>
              </a:rPr>
              <a:t>Dem bones, </a:t>
            </a:r>
            <a:r>
              <a:rPr lang="en-US" altLang="en-US" sz="1600" kern="0" dirty="0" err="1" smtClean="0">
                <a:solidFill>
                  <a:srgbClr val="252525"/>
                </a:solidFill>
                <a:latin typeface="Arial" panose="020B0604020202020204" pitchFamily="34" charset="0"/>
                <a:cs typeface="Arial" panose="020B0604020202020204" pitchFamily="34" charset="0"/>
              </a:rPr>
              <a:t>dem</a:t>
            </a:r>
            <a:r>
              <a:rPr lang="en-US" altLang="en-US" sz="1600" kern="0" dirty="0" smtClean="0">
                <a:solidFill>
                  <a:srgbClr val="252525"/>
                </a:solidFill>
                <a:latin typeface="Arial" panose="020B0604020202020204" pitchFamily="34" charset="0"/>
                <a:cs typeface="Arial" panose="020B0604020202020204" pitchFamily="34" charset="0"/>
              </a:rPr>
              <a:t> bones </a:t>
            </a:r>
            <a:r>
              <a:rPr lang="en-US" altLang="en-US" sz="1600" kern="0" dirty="0" err="1" smtClean="0">
                <a:solidFill>
                  <a:srgbClr val="252525"/>
                </a:solidFill>
                <a:latin typeface="Arial" panose="020B0604020202020204" pitchFamily="34" charset="0"/>
                <a:cs typeface="Arial" panose="020B0604020202020204" pitchFamily="34" charset="0"/>
              </a:rPr>
              <a:t>gonna</a:t>
            </a:r>
            <a:r>
              <a:rPr lang="en-US" altLang="en-US" sz="1600" kern="0" dirty="0" smtClean="0">
                <a:solidFill>
                  <a:srgbClr val="252525"/>
                </a:solidFill>
                <a:latin typeface="Arial" panose="020B0604020202020204" pitchFamily="34" charset="0"/>
                <a:cs typeface="Arial" panose="020B0604020202020204" pitchFamily="34" charset="0"/>
              </a:rPr>
              <a:t> walk around.</a:t>
            </a:r>
          </a:p>
          <a:p>
            <a:pPr marL="457200" lvl="1" indent="-457200">
              <a:spcBef>
                <a:spcPct val="0"/>
              </a:spcBef>
              <a:buFontTx/>
              <a:buNone/>
            </a:pPr>
            <a:r>
              <a:rPr lang="en-US" altLang="en-US" sz="1600" kern="0" dirty="0" smtClean="0">
                <a:solidFill>
                  <a:srgbClr val="252525"/>
                </a:solidFill>
                <a:latin typeface="Arial" panose="020B0604020202020204" pitchFamily="34" charset="0"/>
                <a:cs typeface="Arial" panose="020B0604020202020204" pitchFamily="34" charset="0"/>
              </a:rPr>
              <a:t>Dem bones, </a:t>
            </a:r>
            <a:r>
              <a:rPr lang="en-US" altLang="en-US" sz="1600" kern="0" dirty="0" err="1" smtClean="0">
                <a:solidFill>
                  <a:srgbClr val="252525"/>
                </a:solidFill>
                <a:latin typeface="Arial" panose="020B0604020202020204" pitchFamily="34" charset="0"/>
                <a:cs typeface="Arial" panose="020B0604020202020204" pitchFamily="34" charset="0"/>
              </a:rPr>
              <a:t>dem</a:t>
            </a:r>
            <a:r>
              <a:rPr lang="en-US" altLang="en-US" sz="1600" kern="0" dirty="0" smtClean="0">
                <a:solidFill>
                  <a:srgbClr val="252525"/>
                </a:solidFill>
                <a:latin typeface="Arial" panose="020B0604020202020204" pitchFamily="34" charset="0"/>
                <a:cs typeface="Arial" panose="020B0604020202020204" pitchFamily="34" charset="0"/>
              </a:rPr>
              <a:t> bones </a:t>
            </a:r>
            <a:r>
              <a:rPr lang="en-US" altLang="en-US" sz="1600" kern="0" dirty="0" err="1" smtClean="0">
                <a:solidFill>
                  <a:srgbClr val="252525"/>
                </a:solidFill>
                <a:latin typeface="Arial" panose="020B0604020202020204" pitchFamily="34" charset="0"/>
                <a:cs typeface="Arial" panose="020B0604020202020204" pitchFamily="34" charset="0"/>
              </a:rPr>
              <a:t>gonna</a:t>
            </a:r>
            <a:r>
              <a:rPr lang="en-US" altLang="en-US" sz="1600" kern="0" dirty="0" smtClean="0">
                <a:solidFill>
                  <a:srgbClr val="252525"/>
                </a:solidFill>
                <a:latin typeface="Arial" panose="020B0604020202020204" pitchFamily="34" charset="0"/>
                <a:cs typeface="Arial" panose="020B0604020202020204" pitchFamily="34" charset="0"/>
              </a:rPr>
              <a:t> walk around.</a:t>
            </a:r>
          </a:p>
          <a:p>
            <a:pPr marL="457200" lvl="1" indent="-457200">
              <a:spcBef>
                <a:spcPct val="0"/>
              </a:spcBef>
              <a:buFontTx/>
              <a:buNone/>
            </a:pPr>
            <a:r>
              <a:rPr lang="en-US" altLang="en-US" sz="1600" kern="0" dirty="0" smtClean="0">
                <a:solidFill>
                  <a:srgbClr val="252525"/>
                </a:solidFill>
                <a:latin typeface="Arial" panose="020B0604020202020204" pitchFamily="34" charset="0"/>
                <a:cs typeface="Arial" panose="020B0604020202020204" pitchFamily="34" charset="0"/>
              </a:rPr>
              <a:t>Now hear the word of the Lord.</a:t>
            </a:r>
          </a:p>
          <a:p>
            <a:pPr marL="457200" lvl="1" indent="-457200">
              <a:spcBef>
                <a:spcPct val="0"/>
              </a:spcBef>
              <a:buFontTx/>
              <a:buNone/>
            </a:pPr>
            <a:endParaRPr lang="en-US" altLang="en-US" sz="1600" kern="0" dirty="0">
              <a:solidFill>
                <a:srgbClr val="252525"/>
              </a:solidFill>
              <a:latin typeface="Arial" panose="020B0604020202020204" pitchFamily="34" charset="0"/>
              <a:cs typeface="Arial" panose="020B0604020202020204" pitchFamily="34" charset="0"/>
            </a:endParaRPr>
          </a:p>
          <a:p>
            <a:pPr marL="457200" lvl="1" indent="-457200">
              <a:spcBef>
                <a:spcPct val="0"/>
              </a:spcBef>
              <a:buFontTx/>
              <a:buNone/>
            </a:pPr>
            <a:endParaRPr lang="en-US" altLang="en-US" sz="1600" kern="0" dirty="0" smtClean="0">
              <a:solidFill>
                <a:srgbClr val="252525"/>
              </a:solidFill>
              <a:latin typeface="Arial" panose="020B0604020202020204" pitchFamily="34" charset="0"/>
              <a:cs typeface="Arial" panose="020B0604020202020204" pitchFamily="34" charset="0"/>
            </a:endParaRPr>
          </a:p>
          <a:p>
            <a:pPr marL="457200" lvl="1" indent="-457200">
              <a:spcBef>
                <a:spcPct val="0"/>
              </a:spcBef>
              <a:buFontTx/>
              <a:buNone/>
            </a:pPr>
            <a:r>
              <a:rPr lang="en-US" altLang="en-US" sz="1600" b="1" kern="0" dirty="0" smtClean="0">
                <a:solidFill>
                  <a:srgbClr val="002060"/>
                </a:solidFill>
                <a:latin typeface="Arial" panose="020B0604020202020204" pitchFamily="34" charset="0"/>
                <a:cs typeface="Arial" panose="020B0604020202020204" pitchFamily="34" charset="0"/>
              </a:rPr>
              <a:t>Notice: </a:t>
            </a:r>
          </a:p>
          <a:p>
            <a:pPr marL="457200" lvl="1" indent="-457200">
              <a:spcBef>
                <a:spcPct val="0"/>
              </a:spcBef>
            </a:pPr>
            <a:r>
              <a:rPr lang="en-US" altLang="en-US" sz="1600" kern="0" dirty="0" smtClean="0">
                <a:solidFill>
                  <a:srgbClr val="002060"/>
                </a:solidFill>
                <a:latin typeface="Arial" panose="020B0604020202020204" pitchFamily="34" charset="0"/>
                <a:cs typeface="Arial" panose="020B0604020202020204" pitchFamily="34" charset="0"/>
              </a:rPr>
              <a:t>“Now hear the word of the Lord” is a signal that this is an oracle from God.</a:t>
            </a:r>
          </a:p>
          <a:p>
            <a:pPr marL="457200" lvl="1" indent="-457200">
              <a:spcBef>
                <a:spcPct val="0"/>
              </a:spcBef>
            </a:pPr>
            <a:r>
              <a:rPr lang="en-US" altLang="en-US" sz="1600" kern="0" dirty="0" smtClean="0">
                <a:solidFill>
                  <a:srgbClr val="002060"/>
                </a:solidFill>
                <a:latin typeface="Arial" panose="020B0604020202020204" pitchFamily="34" charset="0"/>
                <a:cs typeface="Arial" panose="020B0604020202020204" pitchFamily="34" charset="0"/>
              </a:rPr>
              <a:t>This song can be a fun children’s song</a:t>
            </a:r>
          </a:p>
          <a:p>
            <a:pPr marL="457200" lvl="1" indent="-457200">
              <a:spcBef>
                <a:spcPct val="0"/>
              </a:spcBef>
            </a:pPr>
            <a:r>
              <a:rPr lang="en-US" altLang="en-US" sz="1600" kern="0" dirty="0" smtClean="0">
                <a:solidFill>
                  <a:srgbClr val="002060"/>
                </a:solidFill>
                <a:latin typeface="Arial" panose="020B0604020202020204" pitchFamily="34" charset="0"/>
                <a:cs typeface="Arial" panose="020B0604020202020204" pitchFamily="34" charset="0"/>
              </a:rPr>
              <a:t>This song also represents the hope of new life coming out of death.</a:t>
            </a:r>
          </a:p>
          <a:p>
            <a:pPr marL="457200" lvl="1" indent="-457200">
              <a:spcBef>
                <a:spcPct val="0"/>
              </a:spcBef>
              <a:buFontTx/>
              <a:buNone/>
            </a:pPr>
            <a:endParaRPr lang="en-US" altLang="en-US" sz="1600" kern="0" dirty="0" smtClean="0">
              <a:solidFill>
                <a:srgbClr val="002060"/>
              </a:solidFill>
              <a:latin typeface="Arial" panose="020B0604020202020204" pitchFamily="34" charset="0"/>
              <a:cs typeface="Arial" panose="020B0604020202020204" pitchFamily="34" charset="0"/>
            </a:endParaRPr>
          </a:p>
          <a:p>
            <a:pPr marL="457200" lvl="1" indent="-457200">
              <a:spcBef>
                <a:spcPct val="0"/>
              </a:spcBef>
              <a:buFontTx/>
              <a:buNone/>
            </a:pPr>
            <a:endParaRPr lang="en-US" altLang="en-US" sz="1600" kern="0" dirty="0" smtClean="0">
              <a:solidFill>
                <a:srgbClr val="252525"/>
              </a:solidFill>
              <a:latin typeface="Arial" panose="020B0604020202020204" pitchFamily="34" charset="0"/>
              <a:cs typeface="Arial" panose="020B0604020202020204" pitchFamily="34" charset="0"/>
            </a:endParaRPr>
          </a:p>
          <a:p>
            <a:endParaRPr lang="en-US" sz="1600" kern="0" dirty="0" smtClean="0"/>
          </a:p>
          <a:p>
            <a:endParaRPr lang="en-US" sz="1050" kern="0" dirty="0"/>
          </a:p>
        </p:txBody>
      </p:sp>
    </p:spTree>
    <p:extLst>
      <p:ext uri="{BB962C8B-B14F-4D97-AF65-F5344CB8AC3E}">
        <p14:creationId xmlns:p14="http://schemas.microsoft.com/office/powerpoint/2010/main" val="2822225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b="1" smtClean="0"/>
              <a:t>Second Isaiah</a:t>
            </a:r>
            <a:r>
              <a:rPr lang="en-US" altLang="en-US" smtClean="0"/>
              <a:t> (40-55)</a:t>
            </a:r>
          </a:p>
        </p:txBody>
      </p:sp>
      <p:sp>
        <p:nvSpPr>
          <p:cNvPr id="18435" name="Rectangle 3"/>
          <p:cNvSpPr>
            <a:spLocks noGrp="1" noChangeArrowheads="1"/>
          </p:cNvSpPr>
          <p:nvPr>
            <p:ph type="body" idx="1"/>
          </p:nvPr>
        </p:nvSpPr>
        <p:spPr/>
        <p:txBody>
          <a:bodyPr/>
          <a:lstStyle/>
          <a:p>
            <a:pPr eaLnBrk="1" hangingPunct="1">
              <a:lnSpc>
                <a:spcPct val="90000"/>
              </a:lnSpc>
            </a:pPr>
            <a:r>
              <a:rPr lang="en-US" altLang="en-US" sz="2000" dirty="0" smtClean="0"/>
              <a:t>An anonymous prophet speaks to Judean captives in Babylon.</a:t>
            </a:r>
          </a:p>
          <a:p>
            <a:pPr eaLnBrk="1" hangingPunct="1">
              <a:lnSpc>
                <a:spcPct val="90000"/>
              </a:lnSpc>
            </a:pPr>
            <a:r>
              <a:rPr lang="en-US" altLang="en-US" sz="2000" dirty="0" smtClean="0"/>
              <a:t>Often called </a:t>
            </a:r>
            <a:r>
              <a:rPr lang="en-US" altLang="en-US" sz="2000" dirty="0" err="1" smtClean="0"/>
              <a:t>Deutero</a:t>
            </a:r>
            <a:r>
              <a:rPr lang="en-US" altLang="en-US" sz="2000" dirty="0" smtClean="0"/>
              <a:t>-Isaiah </a:t>
            </a:r>
          </a:p>
          <a:p>
            <a:pPr eaLnBrk="1" hangingPunct="1">
              <a:lnSpc>
                <a:spcPct val="90000"/>
              </a:lnSpc>
            </a:pPr>
            <a:r>
              <a:rPr lang="en-US" altLang="en-US" sz="2000" dirty="0" smtClean="0"/>
              <a:t>The time of judgment is past</a:t>
            </a:r>
          </a:p>
          <a:p>
            <a:pPr eaLnBrk="1" hangingPunct="1">
              <a:lnSpc>
                <a:spcPct val="90000"/>
              </a:lnSpc>
            </a:pPr>
            <a:r>
              <a:rPr lang="en-US" altLang="en-US" sz="2000" dirty="0" smtClean="0"/>
              <a:t>Cyrus of Persia is praised for saving them from Babylon. </a:t>
            </a:r>
          </a:p>
          <a:p>
            <a:pPr eaLnBrk="1" hangingPunct="1">
              <a:lnSpc>
                <a:spcPct val="90000"/>
              </a:lnSpc>
            </a:pPr>
            <a:r>
              <a:rPr lang="en-US" altLang="en-US" sz="2000" dirty="0" smtClean="0"/>
              <a:t>God will lead them in a new and glorious exodus back to their homeland. </a:t>
            </a:r>
          </a:p>
          <a:p>
            <a:pPr eaLnBrk="1" hangingPunct="1">
              <a:lnSpc>
                <a:spcPct val="90000"/>
              </a:lnSpc>
            </a:pPr>
            <a:r>
              <a:rPr lang="en-US" altLang="en-US" sz="2000" dirty="0" smtClean="0"/>
              <a:t>Israel is Yahweh’s servant, God’s </a:t>
            </a:r>
            <a:r>
              <a:rPr lang="en-US" altLang="en-US" sz="2000" dirty="0" smtClean="0"/>
              <a:t>way to </a:t>
            </a:r>
            <a:r>
              <a:rPr lang="en-US" altLang="en-US" sz="2000" dirty="0" smtClean="0"/>
              <a:t>bring </a:t>
            </a:r>
            <a:r>
              <a:rPr lang="en-US" altLang="en-US" sz="2000" dirty="0" smtClean="0"/>
              <a:t>His light </a:t>
            </a:r>
            <a:r>
              <a:rPr lang="en-US" altLang="en-US" sz="2000" dirty="0" smtClean="0"/>
              <a:t>to the Gentiles. </a:t>
            </a:r>
          </a:p>
          <a:p>
            <a:pPr eaLnBrk="1" hangingPunct="1">
              <a:lnSpc>
                <a:spcPct val="90000"/>
              </a:lnSpc>
            </a:pPr>
            <a:r>
              <a:rPr lang="en-US" altLang="en-US" sz="2000" dirty="0" smtClean="0"/>
              <a:t>Focus on Comforting</a:t>
            </a:r>
          </a:p>
          <a:p>
            <a:pPr lvl="1" eaLnBrk="1" hangingPunct="1">
              <a:lnSpc>
                <a:spcPct val="90000"/>
              </a:lnSpc>
            </a:pPr>
            <a:r>
              <a:rPr lang="en-US" altLang="en-US" sz="1800" dirty="0" smtClean="0">
                <a:solidFill>
                  <a:srgbClr val="A50021"/>
                </a:solidFill>
              </a:rPr>
              <a:t>Comfort, O comfort my people, says your God. Speak tenderly to Jerusalem, and cry to her that she has served her term, that her penalty is paid, that she has received from the Lord’s hand double for her sins. (Isaiah 40: 1-2)</a:t>
            </a:r>
          </a:p>
          <a:p>
            <a:pPr eaLnBrk="1" hangingPunct="1">
              <a:lnSpc>
                <a:spcPct val="90000"/>
              </a:lnSpc>
            </a:pPr>
            <a:endParaRPr lang="en-US" altLang="en-US"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b="1" dirty="0" smtClean="0"/>
              <a:t>Third Isaiah</a:t>
            </a:r>
            <a:r>
              <a:rPr lang="en-US" altLang="en-US" dirty="0" smtClean="0"/>
              <a:t> </a:t>
            </a:r>
            <a:r>
              <a:rPr lang="en-US" altLang="en-US" sz="3600" dirty="0" smtClean="0"/>
              <a:t>(chapters 56-66)</a:t>
            </a:r>
            <a:endParaRPr lang="en-US" altLang="en-US" dirty="0" smtClean="0"/>
          </a:p>
        </p:txBody>
      </p:sp>
      <p:sp>
        <p:nvSpPr>
          <p:cNvPr id="19459" name="Rectangle 3"/>
          <p:cNvSpPr>
            <a:spLocks noGrp="1" noChangeArrowheads="1"/>
          </p:cNvSpPr>
          <p:nvPr>
            <p:ph type="body" idx="1"/>
          </p:nvPr>
        </p:nvSpPr>
        <p:spPr/>
        <p:txBody>
          <a:bodyPr/>
          <a:lstStyle/>
          <a:p>
            <a:pPr eaLnBrk="1" hangingPunct="1">
              <a:buFont typeface="Symbol" pitchFamily="18" charset="2"/>
              <a:buChar char=""/>
            </a:pPr>
            <a:r>
              <a:rPr lang="en-US" altLang="en-US" sz="2400" dirty="0" smtClean="0"/>
              <a:t>Oracles oriented toward impoverished colony of exiles resettled in Judah which is now under Persian rule</a:t>
            </a:r>
          </a:p>
          <a:p>
            <a:pPr eaLnBrk="1" hangingPunct="1">
              <a:buFont typeface="Symbol" pitchFamily="18" charset="2"/>
              <a:buChar char=""/>
            </a:pPr>
            <a:r>
              <a:rPr lang="en-US" altLang="en-US" sz="2400" dirty="0" smtClean="0"/>
              <a:t>Offers further comfort of </a:t>
            </a:r>
            <a:r>
              <a:rPr lang="en-US" altLang="en-US" sz="2400" u="sng" dirty="0" smtClean="0"/>
              <a:t>better times ahead</a:t>
            </a:r>
          </a:p>
          <a:p>
            <a:pPr eaLnBrk="1" hangingPunct="1">
              <a:buFont typeface="Symbol" pitchFamily="18" charset="2"/>
              <a:buChar char=""/>
            </a:pPr>
            <a:r>
              <a:rPr lang="en-US" altLang="en-US" sz="2400" dirty="0" smtClean="0">
                <a:solidFill>
                  <a:srgbClr val="A7099C"/>
                </a:solidFill>
              </a:rPr>
              <a:t>God is not limited to the temple</a:t>
            </a:r>
            <a:r>
              <a:rPr lang="en-US" altLang="en-US" sz="2400" dirty="0" smtClean="0"/>
              <a:t>. Not focused on rebuilding Israel’s physical glory as a nation</a:t>
            </a:r>
          </a:p>
          <a:p>
            <a:pPr lvl="1" eaLnBrk="1" hangingPunct="1">
              <a:buFont typeface="Symbol" pitchFamily="18" charset="2"/>
              <a:buChar char=""/>
            </a:pPr>
            <a:r>
              <a:rPr lang="en-US" altLang="en-US" sz="2000" dirty="0"/>
              <a:t>66:1 </a:t>
            </a:r>
          </a:p>
          <a:p>
            <a:pPr lvl="2" eaLnBrk="1" hangingPunct="1">
              <a:spcBef>
                <a:spcPct val="0"/>
              </a:spcBef>
              <a:buFont typeface="Symbol" pitchFamily="18" charset="2"/>
              <a:buNone/>
            </a:pPr>
            <a:r>
              <a:rPr lang="en-US" altLang="en-US" sz="2000" i="1" dirty="0">
                <a:solidFill>
                  <a:srgbClr val="A50021"/>
                </a:solidFill>
              </a:rPr>
              <a:t>What house could you build for me, </a:t>
            </a:r>
          </a:p>
          <a:p>
            <a:pPr lvl="2" eaLnBrk="1" hangingPunct="1">
              <a:spcBef>
                <a:spcPct val="0"/>
              </a:spcBef>
              <a:buFont typeface="Symbol" pitchFamily="18" charset="2"/>
              <a:buNone/>
            </a:pPr>
            <a:r>
              <a:rPr lang="en-US" altLang="en-US" sz="2000" i="1" dirty="0">
                <a:solidFill>
                  <a:srgbClr val="A50021"/>
                </a:solidFill>
              </a:rPr>
              <a:t>what place could you make for my rest?”</a:t>
            </a:r>
          </a:p>
          <a:p>
            <a:pPr eaLnBrk="1" hangingPunct="1">
              <a:buFont typeface="Symbol" pitchFamily="18" charset="2"/>
              <a:buChar char=""/>
            </a:pPr>
            <a:r>
              <a:rPr lang="en-US" altLang="en-US" sz="2400" dirty="0" smtClean="0"/>
              <a:t>The </a:t>
            </a:r>
            <a:r>
              <a:rPr lang="en-US" altLang="en-US" sz="2400" dirty="0" smtClean="0"/>
              <a:t>exodus from Assyria back to Israel is not as wonderful as second Isaiah foretold, so there is something still to come</a:t>
            </a:r>
            <a:r>
              <a:rPr lang="en-US" altLang="en-US" sz="2400" dirty="0" smtClean="0"/>
              <a:t>.</a:t>
            </a:r>
            <a:endParaRPr lang="en-US" alt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b="1" smtClean="0"/>
              <a:t>Appeal to post-exile Jews</a:t>
            </a:r>
            <a:endParaRPr lang="en-US" altLang="en-US" smtClean="0"/>
          </a:p>
        </p:txBody>
      </p:sp>
      <p:sp>
        <p:nvSpPr>
          <p:cNvPr id="20483" name="Rectangle 3"/>
          <p:cNvSpPr>
            <a:spLocks noGrp="1" noChangeArrowheads="1"/>
          </p:cNvSpPr>
          <p:nvPr>
            <p:ph type="body" idx="1"/>
          </p:nvPr>
        </p:nvSpPr>
        <p:spPr/>
        <p:txBody>
          <a:bodyPr/>
          <a:lstStyle/>
          <a:p>
            <a:pPr marL="381000" indent="-381000" eaLnBrk="1" hangingPunct="1">
              <a:lnSpc>
                <a:spcPct val="90000"/>
              </a:lnSpc>
              <a:buFontTx/>
              <a:buAutoNum type="arabicPeriod"/>
            </a:pPr>
            <a:r>
              <a:rPr lang="en-US" altLang="en-US" sz="2400" dirty="0" smtClean="0">
                <a:solidFill>
                  <a:srgbClr val="C00000"/>
                </a:solidFill>
              </a:rPr>
              <a:t>Authoritative even after the original events</a:t>
            </a:r>
          </a:p>
          <a:p>
            <a:pPr marL="800100" lvl="1" indent="-342900" eaLnBrk="1" hangingPunct="1">
              <a:lnSpc>
                <a:spcPct val="90000"/>
              </a:lnSpc>
            </a:pPr>
            <a:r>
              <a:rPr lang="en-US" altLang="en-US" sz="2000" dirty="0" smtClean="0"/>
              <a:t>Helps make sense of why the events happened.</a:t>
            </a:r>
          </a:p>
          <a:p>
            <a:pPr marL="800100" lvl="1" indent="-342900" eaLnBrk="1" hangingPunct="1">
              <a:lnSpc>
                <a:spcPct val="90000"/>
              </a:lnSpc>
            </a:pPr>
            <a:r>
              <a:rPr lang="en-US" altLang="en-US" sz="2000" dirty="0" smtClean="0"/>
              <a:t>Helps to understand God. What does he really want?</a:t>
            </a:r>
          </a:p>
          <a:p>
            <a:pPr marL="800100" lvl="1" indent="-342900" eaLnBrk="1" hangingPunct="1">
              <a:lnSpc>
                <a:spcPct val="90000"/>
              </a:lnSpc>
            </a:pPr>
            <a:r>
              <a:rPr lang="en-US" altLang="en-US" sz="2000" dirty="0" smtClean="0"/>
              <a:t>Helps understand the nature of the relationship between God and man</a:t>
            </a:r>
            <a:r>
              <a:rPr lang="en-US" altLang="en-US" sz="2000" dirty="0" smtClean="0"/>
              <a:t>. </a:t>
            </a:r>
            <a:endParaRPr lang="en-US" altLang="en-US" sz="2000" dirty="0" smtClean="0"/>
          </a:p>
          <a:p>
            <a:pPr marL="381000" indent="-381000" eaLnBrk="1" hangingPunct="1">
              <a:lnSpc>
                <a:spcPct val="90000"/>
              </a:lnSpc>
              <a:buFontTx/>
              <a:buAutoNum type="arabicPeriod"/>
            </a:pPr>
            <a:r>
              <a:rPr lang="en-US" altLang="en-US" sz="2400" dirty="0" smtClean="0">
                <a:solidFill>
                  <a:srgbClr val="C00000"/>
                </a:solidFill>
              </a:rPr>
              <a:t>The prophecies often did NOT come true… yet.</a:t>
            </a:r>
          </a:p>
          <a:p>
            <a:pPr marL="800100" lvl="1" indent="-342900" eaLnBrk="1" hangingPunct="1">
              <a:lnSpc>
                <a:spcPct val="90000"/>
              </a:lnSpc>
            </a:pPr>
            <a:r>
              <a:rPr lang="en-US" altLang="en-US" sz="2000" dirty="0" smtClean="0"/>
              <a:t>There are </a:t>
            </a:r>
            <a:r>
              <a:rPr lang="en-US" altLang="en-US" sz="2000" dirty="0" err="1" smtClean="0"/>
              <a:t>foretellings</a:t>
            </a:r>
            <a:r>
              <a:rPr lang="en-US" altLang="en-US" sz="2000" dirty="0" smtClean="0"/>
              <a:t> that had not yet been satisfied.</a:t>
            </a:r>
          </a:p>
          <a:p>
            <a:pPr marL="800100" lvl="1" indent="-342900" eaLnBrk="1" hangingPunct="1">
              <a:lnSpc>
                <a:spcPct val="90000"/>
              </a:lnSpc>
            </a:pPr>
            <a:r>
              <a:rPr lang="en-US" altLang="en-US" sz="2000" dirty="0" smtClean="0"/>
              <a:t>Hope of a new Israel ruled by a descendant of David. </a:t>
            </a:r>
          </a:p>
          <a:p>
            <a:pPr marL="800100" lvl="1" indent="-342900" eaLnBrk="1" hangingPunct="1">
              <a:lnSpc>
                <a:spcPct val="90000"/>
              </a:lnSpc>
            </a:pPr>
            <a:r>
              <a:rPr lang="en-US" altLang="en-US" sz="2000" dirty="0" smtClean="0"/>
              <a:t>A utopian vision had been promised.</a:t>
            </a:r>
          </a:p>
          <a:p>
            <a:pPr marL="381000" indent="-381000" eaLnBrk="1" hangingPunct="1">
              <a:lnSpc>
                <a:spcPct val="90000"/>
              </a:lnSpc>
              <a:buFontTx/>
              <a:buAutoNum type="arabicPeriod"/>
            </a:pPr>
            <a:r>
              <a:rPr lang="en-US" altLang="en-US" sz="2400" dirty="0" smtClean="0">
                <a:solidFill>
                  <a:srgbClr val="C00000"/>
                </a:solidFill>
              </a:rPr>
              <a:t>Even events that were fulfilled could still be applied in new ways</a:t>
            </a:r>
          </a:p>
          <a:p>
            <a:pPr marL="800100" lvl="1" indent="-342900" eaLnBrk="1" hangingPunct="1">
              <a:lnSpc>
                <a:spcPct val="90000"/>
              </a:lnSpc>
            </a:pPr>
            <a:r>
              <a:rPr lang="en-US" altLang="en-US" sz="2000" dirty="0" smtClean="0"/>
              <a:t>What was said about specific situations in the original contexts could be applied to later situations.</a:t>
            </a:r>
            <a:r>
              <a:rPr lang="en-US" altLang="en-US" sz="2400"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b="1" smtClean="0"/>
              <a:t>Appeal to Christians</a:t>
            </a:r>
          </a:p>
        </p:txBody>
      </p:sp>
      <p:sp>
        <p:nvSpPr>
          <p:cNvPr id="21507" name="Rectangle 3"/>
          <p:cNvSpPr>
            <a:spLocks noGrp="1" noChangeArrowheads="1"/>
          </p:cNvSpPr>
          <p:nvPr>
            <p:ph type="body" idx="1"/>
          </p:nvPr>
        </p:nvSpPr>
        <p:spPr/>
        <p:txBody>
          <a:bodyPr/>
          <a:lstStyle/>
          <a:p>
            <a:pPr marL="609600" indent="-609600" eaLnBrk="1" hangingPunct="1">
              <a:buFontTx/>
              <a:buAutoNum type="arabicPeriod"/>
            </a:pPr>
            <a:r>
              <a:rPr lang="en-US" altLang="en-US" sz="2800" dirty="0" smtClean="0"/>
              <a:t>The prophets were searched for passages to apply to Jesus. </a:t>
            </a:r>
          </a:p>
          <a:p>
            <a:pPr marL="609600" indent="-609600" eaLnBrk="1" hangingPunct="1">
              <a:buFontTx/>
              <a:buAutoNum type="arabicPeriod"/>
            </a:pPr>
            <a:r>
              <a:rPr lang="en-US" altLang="en-US" sz="2800" dirty="0" smtClean="0"/>
              <a:t>Original context is not regarded. </a:t>
            </a:r>
          </a:p>
          <a:p>
            <a:pPr marL="609600" indent="-609600" eaLnBrk="1" hangingPunct="1">
              <a:buFontTx/>
              <a:buAutoNum type="arabicPeriod"/>
            </a:pPr>
            <a:r>
              <a:rPr lang="en-US" altLang="en-US" sz="2800" dirty="0" smtClean="0"/>
              <a:t>Assumes the prophets spoke hidden meanings that they didn’t understand themselves. </a:t>
            </a:r>
          </a:p>
          <a:p>
            <a:pPr marL="609600" indent="-609600" eaLnBrk="1" hangingPunct="1">
              <a:buFontTx/>
              <a:buAutoNum type="arabicPeriod"/>
            </a:pPr>
            <a:r>
              <a:rPr lang="en-US" altLang="en-US" sz="2800" dirty="0" smtClean="0"/>
              <a:t>This is called typological </a:t>
            </a:r>
            <a:r>
              <a:rPr lang="en-US" altLang="en-US" sz="2800" dirty="0" smtClean="0"/>
              <a:t>reading.</a:t>
            </a:r>
            <a:endParaRPr lang="en-US" altLang="en-US" sz="28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b="1" smtClean="0"/>
              <a:t>Appeal to modern times</a:t>
            </a:r>
          </a:p>
        </p:txBody>
      </p:sp>
      <p:sp>
        <p:nvSpPr>
          <p:cNvPr id="22531" name="Rectangle 3"/>
          <p:cNvSpPr>
            <a:spLocks noGrp="1" noChangeArrowheads="1"/>
          </p:cNvSpPr>
          <p:nvPr>
            <p:ph type="body" idx="1"/>
          </p:nvPr>
        </p:nvSpPr>
        <p:spPr/>
        <p:txBody>
          <a:bodyPr/>
          <a:lstStyle/>
          <a:p>
            <a:pPr marL="609600" indent="-609600" eaLnBrk="1" hangingPunct="1">
              <a:lnSpc>
                <a:spcPct val="90000"/>
              </a:lnSpc>
              <a:buFontTx/>
              <a:buAutoNum type="arabicPeriod"/>
            </a:pPr>
            <a:r>
              <a:rPr lang="en-US" altLang="en-US" sz="2800" dirty="0" smtClean="0"/>
              <a:t>Can be applied to crisis situations now. </a:t>
            </a:r>
          </a:p>
          <a:p>
            <a:pPr marL="609600" indent="-609600" eaLnBrk="1" hangingPunct="1">
              <a:lnSpc>
                <a:spcPct val="90000"/>
              </a:lnSpc>
              <a:buFontTx/>
              <a:buAutoNum type="arabicPeriod"/>
            </a:pPr>
            <a:r>
              <a:rPr lang="en-US" altLang="en-US" sz="2800" dirty="0" smtClean="0"/>
              <a:t>The general </a:t>
            </a:r>
            <a:r>
              <a:rPr lang="en-US" altLang="en-US" sz="2800" dirty="0" smtClean="0"/>
              <a:t>message:</a:t>
            </a:r>
          </a:p>
          <a:p>
            <a:pPr marL="1009650" lvl="1" indent="-609600" eaLnBrk="1" hangingPunct="1">
              <a:lnSpc>
                <a:spcPct val="90000"/>
              </a:lnSpc>
            </a:pPr>
            <a:r>
              <a:rPr lang="en-US" altLang="en-US" sz="2400" dirty="0" smtClean="0">
                <a:solidFill>
                  <a:srgbClr val="C00000"/>
                </a:solidFill>
              </a:rPr>
              <a:t>a) </a:t>
            </a:r>
            <a:r>
              <a:rPr lang="en-US" altLang="en-US" sz="2400" dirty="0" smtClean="0"/>
              <a:t>Destruction </a:t>
            </a:r>
            <a:r>
              <a:rPr lang="en-US" altLang="en-US" sz="2400" dirty="0" smtClean="0"/>
              <a:t>for evildoers </a:t>
            </a:r>
            <a:r>
              <a:rPr lang="en-US" altLang="en-US" sz="2400" dirty="0" smtClean="0">
                <a:solidFill>
                  <a:srgbClr val="C00000"/>
                </a:solidFill>
              </a:rPr>
              <a:t>b) </a:t>
            </a:r>
            <a:r>
              <a:rPr lang="en-US" altLang="en-US" sz="2400" dirty="0" smtClean="0"/>
              <a:t>after </a:t>
            </a:r>
            <a:r>
              <a:rPr lang="en-US" altLang="en-US" sz="2400" dirty="0" smtClean="0"/>
              <a:t>a period of purifying </a:t>
            </a:r>
            <a:r>
              <a:rPr lang="en-US" altLang="en-US" sz="2400" dirty="0" smtClean="0"/>
              <a:t>trouble then </a:t>
            </a:r>
            <a:r>
              <a:rPr lang="en-US" altLang="en-US" sz="2400" dirty="0" smtClean="0">
                <a:solidFill>
                  <a:srgbClr val="C00000"/>
                </a:solidFill>
              </a:rPr>
              <a:t>c) </a:t>
            </a:r>
            <a:r>
              <a:rPr lang="en-US" altLang="en-US" sz="2400" dirty="0" smtClean="0"/>
              <a:t>rewards </a:t>
            </a:r>
            <a:r>
              <a:rPr lang="en-US" altLang="en-US" sz="2400" dirty="0" smtClean="0"/>
              <a:t>for the righteous </a:t>
            </a:r>
            <a:endParaRPr lang="en-US" altLang="en-US" sz="2400" dirty="0" smtClean="0"/>
          </a:p>
          <a:p>
            <a:pPr marL="1009650" lvl="1" indent="-609600" eaLnBrk="1" hangingPunct="1">
              <a:lnSpc>
                <a:spcPct val="90000"/>
              </a:lnSpc>
            </a:pPr>
            <a:r>
              <a:rPr lang="en-US" altLang="en-US" sz="2400" dirty="0" smtClean="0"/>
              <a:t>This has</a:t>
            </a:r>
            <a:r>
              <a:rPr lang="en-US" altLang="en-US" sz="2400" dirty="0" smtClean="0"/>
              <a:t> </a:t>
            </a:r>
            <a:r>
              <a:rPr lang="en-US" altLang="en-US" sz="2400" dirty="0" smtClean="0"/>
              <a:t>a never-ending appeal. It is a future hope that all people can look forward to. </a:t>
            </a:r>
          </a:p>
          <a:p>
            <a:pPr marL="609600" indent="-609600" eaLnBrk="1" hangingPunct="1">
              <a:lnSpc>
                <a:spcPct val="90000"/>
              </a:lnSpc>
              <a:buFontTx/>
              <a:buAutoNum type="arabicPeriod"/>
            </a:pPr>
            <a:r>
              <a:rPr lang="en-US" altLang="en-US" sz="2800" dirty="0" smtClean="0"/>
              <a:t>The certainty of a better future to come for people in a crime-ridden troublesome world is extremely satisfying.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title"/>
          </p:nvPr>
        </p:nvSpPr>
        <p:spPr>
          <a:xfrm>
            <a:off x="228600" y="274638"/>
            <a:ext cx="4114800" cy="1477962"/>
          </a:xfrm>
        </p:spPr>
        <p:txBody>
          <a:bodyPr/>
          <a:lstStyle/>
          <a:p>
            <a:pPr eaLnBrk="1" hangingPunct="1"/>
            <a:r>
              <a:rPr lang="en-US" altLang="en-US" sz="2800" smtClean="0"/>
              <a:t>“Swords to Plowshares” </a:t>
            </a:r>
            <a:br>
              <a:rPr lang="en-US" altLang="en-US" sz="2800" smtClean="0"/>
            </a:br>
            <a:r>
              <a:rPr lang="en-US" altLang="en-US" sz="2800" smtClean="0"/>
              <a:t>(Isaiah 2:4)</a:t>
            </a:r>
            <a:endParaRPr lang="en-US" altLang="en-US" sz="6000" smtClean="0"/>
          </a:p>
        </p:txBody>
      </p:sp>
      <p:pic>
        <p:nvPicPr>
          <p:cNvPr id="23555" name="Picture 6" descr="484537579_ebd6ee9d38"/>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419600" y="228600"/>
            <a:ext cx="4422775" cy="5897563"/>
          </a:xfrm>
          <a:noFill/>
        </p:spPr>
      </p:pic>
      <p:sp>
        <p:nvSpPr>
          <p:cNvPr id="23556" name="Text Box 9"/>
          <p:cNvSpPr txBox="1">
            <a:spLocks noChangeArrowheads="1"/>
          </p:cNvSpPr>
          <p:nvPr/>
        </p:nvSpPr>
        <p:spPr bwMode="auto">
          <a:xfrm>
            <a:off x="533400" y="2286000"/>
            <a:ext cx="35814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altLang="en-US" sz="2000" dirty="0">
                <a:solidFill>
                  <a:schemeClr val="tx2"/>
                </a:solidFill>
              </a:rPr>
              <a:t>This bronze statue promoting the slogan </a:t>
            </a:r>
            <a:r>
              <a:rPr lang="en-US" altLang="en-US" sz="2000" dirty="0">
                <a:solidFill>
                  <a:srgbClr val="C00000"/>
                </a:solidFill>
              </a:rPr>
              <a:t>"</a:t>
            </a:r>
            <a:r>
              <a:rPr lang="en-US" altLang="en-US" sz="2000" i="1" dirty="0">
                <a:solidFill>
                  <a:srgbClr val="C00000"/>
                </a:solidFill>
              </a:rPr>
              <a:t>Let Us Beat Swords into Plowshares</a:t>
            </a:r>
            <a:r>
              <a:rPr lang="en-US" altLang="en-US" sz="2000" dirty="0">
                <a:solidFill>
                  <a:srgbClr val="C00000"/>
                </a:solidFill>
              </a:rPr>
              <a:t>" </a:t>
            </a:r>
            <a:r>
              <a:rPr lang="en-US" altLang="en-US" sz="2000" dirty="0">
                <a:solidFill>
                  <a:schemeClr val="tx2"/>
                </a:solidFill>
              </a:rPr>
              <a:t>was donated by the Soviet Union to the United Nations. It represents the human wish to end all wars by converting the weapons of death and destruction into peaceful and productive tools that are more beneficial to mankind.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0" y="381000"/>
            <a:ext cx="9144000" cy="838200"/>
          </a:xfrm>
        </p:spPr>
        <p:txBody>
          <a:bodyPr>
            <a:scene3d>
              <a:camera prst="orthographicFront"/>
              <a:lightRig rig="harsh" dir="t"/>
            </a:scene3d>
            <a:sp3d extrusionH="57150" prstMaterial="matte">
              <a:bevelT w="63500" h="12700" prst="angle"/>
              <a:contourClr>
                <a:schemeClr val="bg1">
                  <a:lumMod val="65000"/>
                </a:schemeClr>
              </a:contourClr>
            </a:sp3d>
          </a:bodyPr>
          <a:lstStyle/>
          <a:p>
            <a:pPr eaLnBrk="1" hangingPunct="1"/>
            <a:r>
              <a:rPr lang="en-US" altLang="en-US" b="1" dirty="0" smtClean="0">
                <a:ln/>
                <a:solidFill>
                  <a:srgbClr val="7030A0"/>
                </a:solidFill>
              </a:rPr>
              <a:t>Christian Old Testament</a:t>
            </a:r>
          </a:p>
        </p:txBody>
      </p:sp>
      <p:graphicFrame>
        <p:nvGraphicFramePr>
          <p:cNvPr id="15363" name="Group 3"/>
          <p:cNvGraphicFramePr>
            <a:graphicFrameLocks noGrp="1"/>
          </p:cNvGraphicFramePr>
          <p:nvPr>
            <p:ph/>
            <p:extLst>
              <p:ext uri="{D42A27DB-BD31-4B8C-83A1-F6EECF244321}">
                <p14:modId xmlns:p14="http://schemas.microsoft.com/office/powerpoint/2010/main" val="3719518631"/>
              </p:ext>
            </p:extLst>
          </p:nvPr>
        </p:nvGraphicFramePr>
        <p:xfrm>
          <a:off x="500063" y="1295400"/>
          <a:ext cx="8262937" cy="5303838"/>
        </p:xfrm>
        <a:graphic>
          <a:graphicData uri="http://schemas.openxmlformats.org/drawingml/2006/table">
            <a:tbl>
              <a:tblPr/>
              <a:tblGrid>
                <a:gridCol w="1966912"/>
                <a:gridCol w="2216150"/>
                <a:gridCol w="2112963"/>
                <a:gridCol w="1966912"/>
              </a:tblGrid>
              <a:tr h="8230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dirty="0" smtClean="0">
                          <a:ln>
                            <a:noFill/>
                          </a:ln>
                          <a:solidFill>
                            <a:schemeClr val="tx1"/>
                          </a:solidFill>
                          <a:effectLst/>
                          <a:latin typeface="Arial" charset="0"/>
                          <a:ea typeface="宋体" pitchFamily="2" charset="-122"/>
                        </a:rPr>
                        <a:t>Pentateuch</a:t>
                      </a:r>
                      <a:r>
                        <a:rPr kumimoji="0" lang="en-US" altLang="zh-CN" sz="2000" b="0" i="0" u="none" strike="noStrike" cap="none" normalizeH="0" baseline="0" dirty="0" smtClean="0">
                          <a:ln>
                            <a:noFill/>
                          </a:ln>
                          <a:solidFill>
                            <a:schemeClr val="tx1"/>
                          </a:solidFill>
                          <a:effectLst/>
                          <a:latin typeface="Arial" charset="0"/>
                          <a:ea typeface="宋体" pitchFamily="2" charset="-122"/>
                        </a:rPr>
                        <a:t> </a:t>
                      </a:r>
                      <a:endParaRPr kumimoji="0" lang="en-US" sz="20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Historical Books</a:t>
                      </a:r>
                      <a:r>
                        <a:rPr kumimoji="0" lang="en-US" altLang="zh-CN" sz="2000" b="0" i="0" u="none" strike="noStrike" cap="none" normalizeH="0" baseline="0" smtClean="0">
                          <a:ln>
                            <a:noFill/>
                          </a:ln>
                          <a:solidFill>
                            <a:schemeClr val="tx1"/>
                          </a:solidFill>
                          <a:effectLst/>
                          <a:latin typeface="Arial" charset="0"/>
                          <a:ea typeface="宋体" pitchFamily="2" charset="-122"/>
                        </a:rPr>
                        <a:t> </a:t>
                      </a:r>
                      <a:endParaRPr kumimoji="0" lang="en-US" sz="20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Poetry</a:t>
                      </a:r>
                      <a:r>
                        <a:rPr kumimoji="0" lang="en-US" sz="2000" b="0" i="0" u="none" strike="noStrike" cap="none" normalizeH="0" baseline="0" smtClean="0">
                          <a:ln>
                            <a:noFill/>
                          </a:ln>
                          <a:solidFill>
                            <a:schemeClr val="tx1"/>
                          </a:solidFill>
                          <a:effectLst/>
                          <a:latin typeface="Arial" charset="0"/>
                        </a:rPr>
                        <a:t> </a:t>
                      </a:r>
                      <a:r>
                        <a:rPr kumimoji="0" lang="en-US" sz="2000" b="1" i="0" u="none" strike="noStrike" cap="none" normalizeH="0" baseline="0" smtClean="0">
                          <a:ln>
                            <a:noFill/>
                          </a:ln>
                          <a:solidFill>
                            <a:schemeClr val="tx1"/>
                          </a:solidFill>
                          <a:effectLst/>
                          <a:latin typeface="Arial" charset="0"/>
                        </a:rPr>
                        <a:t>and</a:t>
                      </a:r>
                      <a:r>
                        <a:rPr kumimoji="0" lang="en-US" sz="2000" b="0" i="0" u="none" strike="noStrike" cap="none" normalizeH="0" baseline="0" smtClean="0">
                          <a:ln>
                            <a:noFill/>
                          </a:ln>
                          <a:solidFill>
                            <a:schemeClr val="tx1"/>
                          </a:solidFill>
                          <a:effectLst/>
                          <a:latin typeface="Arial" charset="0"/>
                        </a:rPr>
                        <a:t> </a:t>
                      </a:r>
                      <a:r>
                        <a:rPr kumimoji="0" lang="en-US" sz="2000" b="1" i="0" u="none" strike="noStrike" cap="none" normalizeH="0" baseline="0" smtClean="0">
                          <a:ln>
                            <a:noFill/>
                          </a:ln>
                          <a:solidFill>
                            <a:schemeClr val="tx1"/>
                          </a:solidFill>
                          <a:effectLst/>
                          <a:latin typeface="Arial" charset="0"/>
                        </a:rPr>
                        <a:t>Wisdom</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zh-CN" sz="2000" b="1" i="0" u="none" strike="noStrike" cap="none" normalizeH="0" baseline="0" smtClean="0">
                          <a:ln>
                            <a:noFill/>
                          </a:ln>
                          <a:solidFill>
                            <a:schemeClr val="tx1"/>
                          </a:solidFill>
                          <a:effectLst/>
                          <a:latin typeface="Arial" charset="0"/>
                          <a:ea typeface="宋体" pitchFamily="2" charset="-122"/>
                        </a:rPr>
                        <a:t>Prophetic</a:t>
                      </a:r>
                      <a:r>
                        <a:rPr kumimoji="0" lang="en-US" altLang="zh-CN" sz="2000" b="0" i="0" u="none" strike="noStrike" cap="none" normalizeH="0" baseline="0" smtClean="0">
                          <a:ln>
                            <a:noFill/>
                          </a:ln>
                          <a:solidFill>
                            <a:schemeClr val="tx1"/>
                          </a:solidFill>
                          <a:effectLst/>
                          <a:latin typeface="Arial" charset="0"/>
                          <a:ea typeface="宋体" pitchFamily="2" charset="-122"/>
                        </a:rPr>
                        <a:t> </a:t>
                      </a:r>
                      <a:r>
                        <a:rPr kumimoji="0" lang="en-US" altLang="zh-CN" sz="2000" b="1" i="0" u="none" strike="noStrike" cap="none" normalizeH="0" baseline="0" smtClean="0">
                          <a:ln>
                            <a:noFill/>
                          </a:ln>
                          <a:solidFill>
                            <a:schemeClr val="tx1"/>
                          </a:solidFill>
                          <a:effectLst/>
                          <a:latin typeface="Arial" charset="0"/>
                          <a:ea typeface="宋体" pitchFamily="2" charset="-122"/>
                        </a:rPr>
                        <a:t>Books</a:t>
                      </a:r>
                      <a:r>
                        <a:rPr kumimoji="0" lang="en-US" altLang="zh-CN" sz="2800" b="0" i="0" u="none" strike="noStrike" cap="none" normalizeH="0" baseline="0" smtClean="0">
                          <a:ln>
                            <a:noFill/>
                          </a:ln>
                          <a:solidFill>
                            <a:schemeClr val="tx1"/>
                          </a:solidFill>
                          <a:effectLst/>
                          <a:latin typeface="Arial" charset="0"/>
                          <a:ea typeface="宋体" pitchFamily="2" charset="-122"/>
                        </a:rPr>
                        <a:t> </a:t>
                      </a:r>
                      <a:endParaRPr kumimoji="0" lang="en-US" sz="2800" b="0" i="0" u="none" strike="noStrike" cap="none" normalizeH="0" baseline="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8082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pitchFamily="2" charset="-122"/>
                        </a:rPr>
                        <a:t>Genesis</a:t>
                      </a:r>
                      <a:r>
                        <a:rPr kumimoji="0" lang="en-US" altLang="zh-CN" sz="2800" b="0" i="0" u="none" strike="noStrike" cap="none" normalizeH="0" baseline="0" dirty="0" smtClean="0">
                          <a:ln>
                            <a:noFill/>
                          </a:ln>
                          <a:solidFill>
                            <a:schemeClr val="tx1"/>
                          </a:solidFill>
                          <a:effectLst/>
                          <a:latin typeface="Arial" charset="0"/>
                          <a:ea typeface="宋体" pitchFamily="2" charset="-122"/>
                        </a:rPr>
                        <a:t/>
                      </a:r>
                      <a:br>
                        <a:rPr kumimoji="0" lang="en-US" altLang="zh-CN" sz="2800" b="0" i="0" u="none" strike="noStrike" cap="none" normalizeH="0" baseline="0" dirty="0" smtClean="0">
                          <a:ln>
                            <a:noFill/>
                          </a:ln>
                          <a:solidFill>
                            <a:schemeClr val="tx1"/>
                          </a:solidFill>
                          <a:effectLst/>
                          <a:latin typeface="Arial" charset="0"/>
                          <a:ea typeface="宋体" pitchFamily="2" charset="-122"/>
                        </a:rPr>
                      </a:br>
                      <a:r>
                        <a:rPr kumimoji="0" lang="en-US" altLang="zh-CN" sz="1800" b="0" i="0" u="none" strike="noStrike" cap="none" normalizeH="0" baseline="0" dirty="0" smtClean="0">
                          <a:ln>
                            <a:noFill/>
                          </a:ln>
                          <a:solidFill>
                            <a:schemeClr val="tx1"/>
                          </a:solidFill>
                          <a:effectLst/>
                          <a:latin typeface="Arial" charset="0"/>
                          <a:ea typeface="宋体" pitchFamily="2" charset="-122"/>
                        </a:rPr>
                        <a:t>Exodus</a:t>
                      </a:r>
                      <a:r>
                        <a:rPr kumimoji="0" lang="en-US" altLang="zh-CN" sz="2800" b="0" i="0" u="none" strike="noStrike" cap="none" normalizeH="0" baseline="0" dirty="0" smtClean="0">
                          <a:ln>
                            <a:noFill/>
                          </a:ln>
                          <a:solidFill>
                            <a:schemeClr val="tx1"/>
                          </a:solidFill>
                          <a:effectLst/>
                          <a:latin typeface="Arial" charset="0"/>
                          <a:ea typeface="宋体" pitchFamily="2" charset="-122"/>
                        </a:rPr>
                        <a:t/>
                      </a:r>
                      <a:br>
                        <a:rPr kumimoji="0" lang="en-US" altLang="zh-CN" sz="2800" b="0" i="0" u="none" strike="noStrike" cap="none" normalizeH="0" baseline="0" dirty="0" smtClean="0">
                          <a:ln>
                            <a:noFill/>
                          </a:ln>
                          <a:solidFill>
                            <a:schemeClr val="tx1"/>
                          </a:solidFill>
                          <a:effectLst/>
                          <a:latin typeface="Arial" charset="0"/>
                          <a:ea typeface="宋体" pitchFamily="2" charset="-122"/>
                        </a:rPr>
                      </a:br>
                      <a:r>
                        <a:rPr kumimoji="0" lang="en-US" altLang="zh-CN" sz="1800" b="0" i="0" u="none" strike="noStrike" cap="none" normalizeH="0" baseline="0" dirty="0" smtClean="0">
                          <a:ln>
                            <a:noFill/>
                          </a:ln>
                          <a:solidFill>
                            <a:schemeClr val="tx1"/>
                          </a:solidFill>
                          <a:effectLst/>
                          <a:latin typeface="Arial" charset="0"/>
                          <a:ea typeface="宋体" pitchFamily="2" charset="-122"/>
                        </a:rPr>
                        <a:t>Leviticus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pitchFamily="2" charset="-122"/>
                        </a:rPr>
                        <a:t>Numbers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800" b="0" i="0" u="none" strike="noStrike" cap="none" normalizeH="0" baseline="0" dirty="0" smtClean="0">
                          <a:ln>
                            <a:noFill/>
                          </a:ln>
                          <a:solidFill>
                            <a:schemeClr val="tx1"/>
                          </a:solidFill>
                          <a:effectLst/>
                          <a:latin typeface="Arial" charset="0"/>
                          <a:ea typeface="宋体" pitchFamily="2" charset="-122"/>
                        </a:rPr>
                        <a:t>Deuteronomy</a:t>
                      </a:r>
                      <a:endParaRPr kumimoji="0" lang="en-US" altLang="zh-CN" sz="1600" b="0"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chemeClr val="tx1"/>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1600" b="0" i="0" u="none" strike="noStrike" cap="none" normalizeH="0" baseline="0" dirty="0" smtClean="0">
                        <a:ln>
                          <a:noFill/>
                        </a:ln>
                        <a:solidFill>
                          <a:srgbClr val="FFC000"/>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C000"/>
                          </a:solidFill>
                          <a:effectLst/>
                          <a:latin typeface="Arial" charset="0"/>
                        </a:rPr>
                        <a:t>*Yellow text are books </a:t>
                      </a:r>
                      <a:r>
                        <a:rPr kumimoji="0" lang="en-US" sz="1400" b="0" i="0" u="none" strike="noStrike" cap="none" normalizeH="0" baseline="0" dirty="0" smtClean="0">
                          <a:ln>
                            <a:noFill/>
                          </a:ln>
                          <a:solidFill>
                            <a:srgbClr val="FFC000"/>
                          </a:solidFill>
                          <a:effectLst/>
                          <a:latin typeface="Arial" charset="0"/>
                        </a:rPr>
                        <a:t>in the Roman Catholic and Greek Orthodox Old Testament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Joshua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Judges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A7099C"/>
                          </a:solidFill>
                          <a:effectLst/>
                          <a:latin typeface="Arial" charset="0"/>
                        </a:rPr>
                        <a:t>Ruth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 Samuel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 Samuel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 Kings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 Kings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1 Chronicles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2 Chronicles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Ezra</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Nehemiah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C000"/>
                          </a:solidFill>
                          <a:effectLst/>
                          <a:latin typeface="Arial" charset="0"/>
                        </a:rPr>
                        <a:t>Tobias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FFC000"/>
                          </a:solidFill>
                          <a:effectLst/>
                          <a:latin typeface="Arial" charset="0"/>
                        </a:rPr>
                        <a:t>Judith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A7099C"/>
                          </a:solidFill>
                          <a:effectLst/>
                          <a:latin typeface="Arial" charset="0"/>
                        </a:rPr>
                        <a:t>Esther</a:t>
                      </a:r>
                      <a:endParaRPr kumimoji="0" lang="en-US" altLang="zh-CN" sz="1600" b="0" i="0" u="none" strike="noStrike" cap="none" normalizeH="0" baseline="0" dirty="0" smtClean="0">
                        <a:ln>
                          <a:noFill/>
                        </a:ln>
                        <a:solidFill>
                          <a:srgbClr val="A7099C"/>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FFC000"/>
                          </a:solidFill>
                          <a:effectLst/>
                          <a:latin typeface="Arial" charset="0"/>
                          <a:ea typeface="宋体" pitchFamily="2" charset="-122"/>
                        </a:rPr>
                        <a:t>1 </a:t>
                      </a:r>
                      <a:r>
                        <a:rPr kumimoji="0" lang="en-US" altLang="zh-CN" sz="1600" b="0" i="0" u="none" strike="noStrike" cap="none" normalizeH="0" baseline="0" dirty="0" err="1" smtClean="0">
                          <a:ln>
                            <a:noFill/>
                          </a:ln>
                          <a:solidFill>
                            <a:srgbClr val="FFC000"/>
                          </a:solidFill>
                          <a:effectLst/>
                          <a:latin typeface="Arial" charset="0"/>
                          <a:ea typeface="宋体" pitchFamily="2" charset="-122"/>
                        </a:rPr>
                        <a:t>Macabees</a:t>
                      </a:r>
                      <a:endParaRPr kumimoji="0" lang="en-US" altLang="zh-CN" sz="1600" b="0" i="0" u="none" strike="noStrike" cap="none" normalizeH="0" baseline="0" dirty="0" smtClean="0">
                        <a:ln>
                          <a:noFill/>
                        </a:ln>
                        <a:solidFill>
                          <a:srgbClr val="FFC000"/>
                        </a:solidFill>
                        <a:effectLst/>
                        <a:latin typeface="Arial" charset="0"/>
                        <a:ea typeface="宋体"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FFC000"/>
                          </a:solidFill>
                          <a:effectLst/>
                          <a:latin typeface="Arial" charset="0"/>
                          <a:ea typeface="宋体" pitchFamily="2" charset="-122"/>
                        </a:rPr>
                        <a:t>2 </a:t>
                      </a:r>
                      <a:r>
                        <a:rPr kumimoji="0" lang="en-US" altLang="zh-CN" sz="1600" b="0" i="0" u="none" strike="noStrike" cap="none" normalizeH="0" baseline="0" dirty="0" err="1" smtClean="0">
                          <a:ln>
                            <a:noFill/>
                          </a:ln>
                          <a:solidFill>
                            <a:srgbClr val="FFC000"/>
                          </a:solidFill>
                          <a:effectLst/>
                          <a:latin typeface="Arial" charset="0"/>
                          <a:ea typeface="宋体" pitchFamily="2" charset="-122"/>
                        </a:rPr>
                        <a:t>Macabees</a:t>
                      </a:r>
                      <a:r>
                        <a:rPr kumimoji="0" lang="en-US" altLang="zh-CN" sz="1600" b="0" i="0" u="none" strike="noStrike" cap="none" normalizeH="0" baseline="0" dirty="0" smtClean="0">
                          <a:ln>
                            <a:noFill/>
                          </a:ln>
                          <a:solidFill>
                            <a:srgbClr val="FFC000"/>
                          </a:solidFill>
                          <a:effectLst/>
                          <a:latin typeface="Arial" charset="0"/>
                          <a:ea typeface="宋体" pitchFamily="2" charset="-122"/>
                        </a:rPr>
                        <a:t> </a:t>
                      </a:r>
                      <a:endParaRPr kumimoji="0" lang="en-US" sz="1600" b="0" i="0" u="none" strike="noStrike" cap="none" normalizeH="0" baseline="0" dirty="0" smtClean="0">
                        <a:ln>
                          <a:noFill/>
                        </a:ln>
                        <a:solidFill>
                          <a:srgbClr val="FFC000"/>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Job</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Psalms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Proverbs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A7099C"/>
                          </a:solidFill>
                          <a:effectLst/>
                          <a:latin typeface="Arial" charset="0"/>
                        </a:rPr>
                        <a:t>Ecclesiastes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A7099C"/>
                          </a:solidFill>
                          <a:effectLst/>
                          <a:latin typeface="Arial" charset="0"/>
                        </a:rPr>
                        <a:t>Song of Solomon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Arial" charset="0"/>
                        </a:rPr>
                        <a:t>Wisdom of</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C000"/>
                          </a:solidFill>
                          <a:effectLst/>
                          <a:latin typeface="Arial" charset="0"/>
                        </a:rPr>
                        <a:t>Solomon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rgbClr val="FFC000"/>
                          </a:solidFill>
                          <a:effectLst/>
                          <a:latin typeface="Arial" charset="0"/>
                        </a:rPr>
                        <a:t>Sirach</a:t>
                      </a:r>
                      <a:endParaRPr kumimoji="0" lang="en-US" sz="1800" b="0" i="0" u="none" strike="noStrike" cap="none" normalizeH="0" baseline="0" dirty="0" smtClean="0">
                        <a:ln>
                          <a:noFill/>
                        </a:ln>
                        <a:solidFill>
                          <a:srgbClr val="FFC000"/>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1" i="0" u="none" strike="noStrike" cap="none" normalizeH="0" baseline="0" dirty="0" smtClean="0">
                          <a:ln>
                            <a:noFill/>
                          </a:ln>
                          <a:solidFill>
                            <a:srgbClr val="7030A0"/>
                          </a:solidFill>
                          <a:effectLst/>
                          <a:latin typeface="Arial" charset="0"/>
                          <a:ea typeface="宋体" pitchFamily="2" charset="-122"/>
                        </a:rPr>
                        <a:t>Isaiah</a:t>
                      </a:r>
                      <a:br>
                        <a:rPr kumimoji="0" lang="en-US" altLang="zh-CN" sz="1600" b="1" i="0" u="none" strike="noStrike" cap="none" normalizeH="0" baseline="0" dirty="0" smtClean="0">
                          <a:ln>
                            <a:noFill/>
                          </a:ln>
                          <a:solidFill>
                            <a:srgbClr val="7030A0"/>
                          </a:solidFill>
                          <a:effectLst/>
                          <a:latin typeface="Arial" charset="0"/>
                          <a:ea typeface="宋体" pitchFamily="2" charset="-122"/>
                        </a:rPr>
                      </a:br>
                      <a:r>
                        <a:rPr kumimoji="0" lang="en-US" altLang="zh-CN" sz="1600" b="1" i="0" u="none" strike="noStrike" cap="none" normalizeH="0" baseline="0" dirty="0" smtClean="0">
                          <a:ln>
                            <a:noFill/>
                          </a:ln>
                          <a:solidFill>
                            <a:srgbClr val="7030A0"/>
                          </a:solidFill>
                          <a:effectLst/>
                          <a:latin typeface="Arial" charset="0"/>
                          <a:ea typeface="宋体" pitchFamily="2" charset="-122"/>
                        </a:rPr>
                        <a:t>Jeremiah</a:t>
                      </a:r>
                      <a:r>
                        <a:rPr kumimoji="0" lang="en-US" altLang="zh-CN" sz="1600" b="0" i="0" u="none" strike="noStrike" cap="none" normalizeH="0" baseline="0" dirty="0" smtClean="0">
                          <a:ln>
                            <a:noFill/>
                          </a:ln>
                          <a:solidFill>
                            <a:schemeClr val="tx1"/>
                          </a:solidFill>
                          <a:effectLst/>
                          <a:latin typeface="Arial" charset="0"/>
                          <a:ea typeface="宋体" pitchFamily="2" charset="-122"/>
                        </a:rPr>
                        <a:t/>
                      </a:r>
                      <a:br>
                        <a:rPr kumimoji="0" lang="en-US" altLang="zh-CN" sz="1600" b="0" i="0" u="none" strike="noStrike" cap="none" normalizeH="0" baseline="0" dirty="0" smtClean="0">
                          <a:ln>
                            <a:noFill/>
                          </a:ln>
                          <a:solidFill>
                            <a:schemeClr val="tx1"/>
                          </a:solidFill>
                          <a:effectLst/>
                          <a:latin typeface="Arial" charset="0"/>
                          <a:ea typeface="宋体" pitchFamily="2" charset="-122"/>
                        </a:rPr>
                      </a:br>
                      <a:r>
                        <a:rPr kumimoji="0" lang="en-US" altLang="zh-CN" sz="1600" b="0" i="0" u="none" strike="noStrike" cap="none" normalizeH="0" baseline="0" dirty="0" smtClean="0">
                          <a:ln>
                            <a:noFill/>
                          </a:ln>
                          <a:solidFill>
                            <a:srgbClr val="A7099C"/>
                          </a:solidFill>
                          <a:effectLst/>
                          <a:latin typeface="Arial" charset="0"/>
                          <a:ea typeface="宋体" pitchFamily="2" charset="-122"/>
                        </a:rPr>
                        <a:t>Lamentations</a:t>
                      </a:r>
                      <a:r>
                        <a:rPr kumimoji="0" lang="en-US" altLang="zh-CN" sz="1600" b="0" i="0" u="none" strike="noStrike" cap="none" normalizeH="0" baseline="0" dirty="0" smtClean="0">
                          <a:ln>
                            <a:noFill/>
                          </a:ln>
                          <a:solidFill>
                            <a:schemeClr val="tx1"/>
                          </a:solidFill>
                          <a:effectLst/>
                          <a:latin typeface="Arial" charset="0"/>
                          <a:ea typeface="宋体" pitchFamily="2" charset="-122"/>
                        </a:rPr>
                        <a:t/>
                      </a:r>
                      <a:br>
                        <a:rPr kumimoji="0" lang="en-US" altLang="zh-CN" sz="1600" b="0" i="0" u="none" strike="noStrike" cap="none" normalizeH="0" baseline="0" dirty="0" smtClean="0">
                          <a:ln>
                            <a:noFill/>
                          </a:ln>
                          <a:solidFill>
                            <a:schemeClr val="tx1"/>
                          </a:solidFill>
                          <a:effectLst/>
                          <a:latin typeface="Arial" charset="0"/>
                          <a:ea typeface="宋体" pitchFamily="2" charset="-122"/>
                        </a:rPr>
                      </a:br>
                      <a:r>
                        <a:rPr kumimoji="0" lang="en-US" altLang="zh-CN" sz="1600" b="0" i="0" u="none" strike="noStrike" cap="none" normalizeH="0" baseline="0" dirty="0" smtClean="0">
                          <a:ln>
                            <a:noFill/>
                          </a:ln>
                          <a:solidFill>
                            <a:srgbClr val="FFC000"/>
                          </a:solidFill>
                          <a:effectLst/>
                          <a:latin typeface="Arial" charset="0"/>
                          <a:ea typeface="宋体" pitchFamily="2" charset="-122"/>
                        </a:rPr>
                        <a:t>Baruch</a:t>
                      </a:r>
                      <a:r>
                        <a:rPr kumimoji="0" lang="en-US" altLang="zh-CN" sz="1600" b="0" i="0" u="none" strike="noStrike" cap="none" normalizeH="0" baseline="0" dirty="0" smtClean="0">
                          <a:ln>
                            <a:noFill/>
                          </a:ln>
                          <a:solidFill>
                            <a:schemeClr val="tx1"/>
                          </a:solidFill>
                          <a:effectLst/>
                          <a:latin typeface="Arial" charset="0"/>
                          <a:ea typeface="宋体" pitchFamily="2" charset="-122"/>
                        </a:rPr>
                        <a:t/>
                      </a:r>
                      <a:br>
                        <a:rPr kumimoji="0" lang="en-US" altLang="zh-CN" sz="1600" b="0" i="0" u="none" strike="noStrike" cap="none" normalizeH="0" baseline="0" dirty="0" smtClean="0">
                          <a:ln>
                            <a:noFill/>
                          </a:ln>
                          <a:solidFill>
                            <a:schemeClr val="tx1"/>
                          </a:solidFill>
                          <a:effectLst/>
                          <a:latin typeface="Arial" charset="0"/>
                          <a:ea typeface="宋体" pitchFamily="2" charset="-122"/>
                        </a:rPr>
                      </a:br>
                      <a:r>
                        <a:rPr kumimoji="0" lang="en-US" altLang="zh-CN" sz="1600" b="1" i="0" u="none" strike="noStrike" cap="none" normalizeH="0" baseline="0" dirty="0" smtClean="0">
                          <a:ln>
                            <a:noFill/>
                          </a:ln>
                          <a:solidFill>
                            <a:srgbClr val="7030A0"/>
                          </a:solidFill>
                          <a:effectLst/>
                          <a:latin typeface="Arial" charset="0"/>
                          <a:ea typeface="宋体" pitchFamily="2" charset="-122"/>
                        </a:rPr>
                        <a:t>Ezekiel</a:t>
                      </a:r>
                      <a:r>
                        <a:rPr kumimoji="0" lang="en-US" altLang="zh-CN" sz="1600" b="0" i="0" u="none" strike="noStrike" cap="none" normalizeH="0" baseline="0" dirty="0" smtClean="0">
                          <a:ln>
                            <a:noFill/>
                          </a:ln>
                          <a:solidFill>
                            <a:schemeClr val="tx1"/>
                          </a:solidFill>
                          <a:effectLst/>
                          <a:latin typeface="Arial" charset="0"/>
                          <a:ea typeface="宋体" pitchFamily="2" charset="-122"/>
                        </a:rPr>
                        <a:t/>
                      </a:r>
                      <a:br>
                        <a:rPr kumimoji="0" lang="en-US" altLang="zh-CN" sz="1600" b="0" i="0" u="none" strike="noStrike" cap="none" normalizeH="0" baseline="0" dirty="0" smtClean="0">
                          <a:ln>
                            <a:noFill/>
                          </a:ln>
                          <a:solidFill>
                            <a:schemeClr val="tx1"/>
                          </a:solidFill>
                          <a:effectLst/>
                          <a:latin typeface="Arial" charset="0"/>
                          <a:ea typeface="宋体" pitchFamily="2" charset="-122"/>
                        </a:rPr>
                      </a:br>
                      <a:r>
                        <a:rPr kumimoji="0" lang="en-US" altLang="zh-CN" sz="1600" b="0" i="0" u="none" strike="noStrike" cap="none" normalizeH="0" baseline="0" dirty="0" smtClean="0">
                          <a:ln>
                            <a:noFill/>
                          </a:ln>
                          <a:solidFill>
                            <a:schemeClr val="tx1"/>
                          </a:solidFill>
                          <a:effectLst/>
                          <a:latin typeface="Arial" charset="0"/>
                          <a:ea typeface="宋体" pitchFamily="2" charset="-122"/>
                        </a:rPr>
                        <a:t>Daniel </a:t>
                      </a:r>
                      <a:r>
                        <a:rPr kumimoji="0" lang="en-US" altLang="zh-CN" sz="1600" b="0" i="0" u="none" strike="noStrike" cap="none" normalizeH="0" baseline="0" dirty="0" smtClean="0">
                          <a:ln>
                            <a:noFill/>
                          </a:ln>
                          <a:solidFill>
                            <a:srgbClr val="FFC000"/>
                          </a:solidFill>
                          <a:effectLst/>
                          <a:latin typeface="Arial" charset="0"/>
                          <a:ea typeface="宋体" pitchFamily="2" charset="-122"/>
                        </a:rPr>
                        <a:t>(additions)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B050"/>
                          </a:solidFill>
                          <a:effectLst/>
                          <a:latin typeface="Arial" charset="0"/>
                          <a:ea typeface="宋体" pitchFamily="2" charset="-122"/>
                        </a:rPr>
                        <a:t>Hosea</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Joel</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Amos</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Obadiah</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Jonah</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Micah</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Nahum</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Habakkuk</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Zephaniah</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Haggai</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Zechariah</a:t>
                      </a:r>
                      <a:br>
                        <a:rPr kumimoji="0" lang="en-US" altLang="zh-CN" sz="1600" b="0" i="0" u="none" strike="noStrike" cap="none" normalizeH="0" baseline="0" dirty="0" smtClean="0">
                          <a:ln>
                            <a:noFill/>
                          </a:ln>
                          <a:solidFill>
                            <a:srgbClr val="00B050"/>
                          </a:solidFill>
                          <a:effectLst/>
                          <a:latin typeface="Arial" charset="0"/>
                          <a:ea typeface="宋体" pitchFamily="2" charset="-122"/>
                        </a:rPr>
                      </a:br>
                      <a:r>
                        <a:rPr kumimoji="0" lang="en-US" altLang="zh-CN" sz="1600" b="0" i="0" u="none" strike="noStrike" cap="none" normalizeH="0" baseline="0" dirty="0" smtClean="0">
                          <a:ln>
                            <a:noFill/>
                          </a:ln>
                          <a:solidFill>
                            <a:srgbClr val="00B050"/>
                          </a:solidFill>
                          <a:effectLst/>
                          <a:latin typeface="Arial" charset="0"/>
                          <a:ea typeface="宋体" pitchFamily="2" charset="-122"/>
                        </a:rPr>
                        <a:t>Malachi </a:t>
                      </a:r>
                      <a:endParaRPr kumimoji="0" lang="en-US" sz="1600" b="0" i="0" u="none" strike="noStrike" cap="none" normalizeH="0" baseline="0" dirty="0" smtClean="0">
                        <a:ln>
                          <a:noFill/>
                        </a:ln>
                        <a:solidFill>
                          <a:srgbClr val="00B050"/>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b="1" dirty="0" smtClean="0"/>
              <a:t>What is a prophet?</a:t>
            </a:r>
          </a:p>
        </p:txBody>
      </p:sp>
      <p:sp>
        <p:nvSpPr>
          <p:cNvPr id="5123" name="Rectangle 3"/>
          <p:cNvSpPr>
            <a:spLocks noGrp="1" noChangeArrowheads="1"/>
          </p:cNvSpPr>
          <p:nvPr>
            <p:ph type="body" idx="1"/>
          </p:nvPr>
        </p:nvSpPr>
        <p:spPr/>
        <p:txBody>
          <a:bodyPr/>
          <a:lstStyle/>
          <a:p>
            <a:pPr eaLnBrk="1" hangingPunct="1">
              <a:lnSpc>
                <a:spcPct val="80000"/>
              </a:lnSpc>
            </a:pPr>
            <a:r>
              <a:rPr lang="en-US" altLang="en-US" sz="2400" dirty="0" smtClean="0"/>
              <a:t>Prophet in Hebrew = </a:t>
            </a:r>
            <a:r>
              <a:rPr lang="en-US" altLang="en-US" sz="2400" dirty="0" err="1" smtClean="0"/>
              <a:t>navi</a:t>
            </a:r>
            <a:r>
              <a:rPr lang="en-US" altLang="en-US" sz="2400" dirty="0" smtClean="0"/>
              <a:t> (</a:t>
            </a:r>
            <a:r>
              <a:rPr lang="en-US" altLang="en-US" sz="2400" i="1" dirty="0" err="1" smtClean="0"/>
              <a:t>pl</a:t>
            </a:r>
            <a:r>
              <a:rPr lang="en-US" altLang="en-US" sz="2400" i="1" dirty="0" smtClean="0"/>
              <a:t> </a:t>
            </a:r>
            <a:r>
              <a:rPr lang="en-US" altLang="en-US" sz="2400" i="1" dirty="0" err="1" smtClean="0"/>
              <a:t>nevi’im</a:t>
            </a:r>
            <a:r>
              <a:rPr lang="en-US" altLang="en-US" sz="2400" dirty="0" smtClean="0"/>
              <a:t>) </a:t>
            </a:r>
            <a:r>
              <a:rPr lang="en-US" altLang="en-US" sz="2400" dirty="0" smtClean="0">
                <a:solidFill>
                  <a:srgbClr val="A50021"/>
                </a:solidFill>
              </a:rPr>
              <a:t>“One who is called” </a:t>
            </a:r>
            <a:r>
              <a:rPr lang="en-US" altLang="en-US" sz="2400" dirty="0" smtClean="0"/>
              <a:t>or </a:t>
            </a:r>
            <a:r>
              <a:rPr lang="en-US" altLang="en-US" sz="2400" dirty="0" smtClean="0">
                <a:solidFill>
                  <a:srgbClr val="A50021"/>
                </a:solidFill>
              </a:rPr>
              <a:t>“one who announces” </a:t>
            </a:r>
          </a:p>
          <a:p>
            <a:pPr eaLnBrk="1" hangingPunct="1">
              <a:lnSpc>
                <a:spcPct val="80000"/>
              </a:lnSpc>
            </a:pPr>
            <a:r>
              <a:rPr lang="en-US" altLang="en-US" sz="2400" dirty="0" smtClean="0"/>
              <a:t>The prophet is </a:t>
            </a:r>
            <a:r>
              <a:rPr lang="en-US" altLang="en-US" sz="2400" dirty="0" smtClean="0">
                <a:solidFill>
                  <a:srgbClr val="A50021"/>
                </a:solidFill>
              </a:rPr>
              <a:t>a link </a:t>
            </a:r>
            <a:r>
              <a:rPr lang="en-US" altLang="en-US" sz="2400" dirty="0" smtClean="0"/>
              <a:t>between the people and god. </a:t>
            </a:r>
          </a:p>
          <a:p>
            <a:pPr eaLnBrk="1" hangingPunct="1">
              <a:lnSpc>
                <a:spcPct val="80000"/>
              </a:lnSpc>
            </a:pPr>
            <a:r>
              <a:rPr lang="en-US" altLang="en-US" sz="2400" dirty="0" smtClean="0"/>
              <a:t>This is a strong contrast to Canaanite practice of seeking help from </a:t>
            </a:r>
            <a:r>
              <a:rPr lang="en-US" altLang="en-US" sz="2400" dirty="0" smtClean="0">
                <a:solidFill>
                  <a:srgbClr val="A50021"/>
                </a:solidFill>
              </a:rPr>
              <a:t>mediums </a:t>
            </a:r>
            <a:r>
              <a:rPr lang="en-US" altLang="en-US" sz="2400" dirty="0" smtClean="0"/>
              <a:t>who call up the dead. </a:t>
            </a:r>
          </a:p>
          <a:p>
            <a:pPr eaLnBrk="1" hangingPunct="1">
              <a:lnSpc>
                <a:spcPct val="80000"/>
              </a:lnSpc>
            </a:pPr>
            <a:r>
              <a:rPr lang="en-US" altLang="en-US" sz="2400" dirty="0" smtClean="0"/>
              <a:t>Their responsibility is </a:t>
            </a:r>
            <a:r>
              <a:rPr lang="en-US" altLang="en-US" sz="2400" dirty="0" smtClean="0">
                <a:solidFill>
                  <a:srgbClr val="A50021"/>
                </a:solidFill>
              </a:rPr>
              <a:t>to know and announce God’s will </a:t>
            </a:r>
            <a:r>
              <a:rPr lang="en-US" altLang="en-US" sz="2400" dirty="0" smtClean="0"/>
              <a:t>in the immediate situation in a way that the original audience can understand and respond to. </a:t>
            </a:r>
          </a:p>
          <a:p>
            <a:pPr eaLnBrk="1" hangingPunct="1">
              <a:lnSpc>
                <a:spcPct val="80000"/>
              </a:lnSpc>
            </a:pPr>
            <a:r>
              <a:rPr lang="en-US" altLang="en-US" sz="2400" dirty="0" smtClean="0"/>
              <a:t>Their job is to </a:t>
            </a:r>
            <a:r>
              <a:rPr lang="en-US" altLang="en-US" sz="2400" dirty="0" smtClean="0">
                <a:solidFill>
                  <a:srgbClr val="A50021"/>
                </a:solidFill>
              </a:rPr>
              <a:t>bring people back to obedience </a:t>
            </a:r>
            <a:r>
              <a:rPr lang="en-US" altLang="en-US" sz="2400" dirty="0" smtClean="0"/>
              <a:t>to the Torah, and if that doesn’t work, to declare the punishment for their disobedience. </a:t>
            </a:r>
          </a:p>
          <a:p>
            <a:pPr eaLnBrk="1" hangingPunct="1">
              <a:lnSpc>
                <a:spcPct val="80000"/>
              </a:lnSpc>
            </a:pPr>
            <a:r>
              <a:rPr lang="en-US" altLang="en-US" sz="2400" dirty="0" smtClean="0"/>
              <a:t>There were some </a:t>
            </a:r>
            <a:r>
              <a:rPr lang="en-US" altLang="en-US" sz="2400" dirty="0" smtClean="0">
                <a:solidFill>
                  <a:srgbClr val="A50021"/>
                </a:solidFill>
              </a:rPr>
              <a:t>women</a:t>
            </a:r>
            <a:r>
              <a:rPr lang="en-US" altLang="en-US" sz="2400" dirty="0" smtClean="0"/>
              <a:t> prophets too (Miriam, Deborah, </a:t>
            </a:r>
            <a:r>
              <a:rPr lang="en-US" altLang="en-US" sz="2400" dirty="0" err="1" smtClean="0"/>
              <a:t>Huldah</a:t>
            </a:r>
            <a:r>
              <a:rPr lang="en-US" altLang="en-US" sz="2400" dirty="0" smtClean="0"/>
              <a:t>, </a:t>
            </a:r>
            <a:r>
              <a:rPr lang="en-US" altLang="en-US" sz="2400" dirty="0" err="1" smtClean="0"/>
              <a:t>Noahdiah</a:t>
            </a:r>
            <a:r>
              <a:rPr lang="en-US" altLang="en-US" sz="24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marL="54864" fontAlgn="auto">
              <a:spcAft>
                <a:spcPts val="0"/>
              </a:spcAft>
              <a:defRPr/>
            </a:pPr>
            <a:r>
              <a:rPr lang="en-US" b="1" dirty="0">
                <a:ln/>
                <a:solidFill>
                  <a:srgbClr val="7030A0"/>
                </a:solidFill>
              </a:rPr>
              <a:t>United Kingdom</a:t>
            </a:r>
          </a:p>
        </p:txBody>
      </p:sp>
      <p:graphicFrame>
        <p:nvGraphicFramePr>
          <p:cNvPr id="13400" name="Group 88"/>
          <p:cNvGraphicFramePr>
            <a:graphicFrameLocks noGrp="1"/>
          </p:cNvGraphicFramePr>
          <p:nvPr>
            <p:ph type="tbl" idx="1"/>
            <p:extLst>
              <p:ext uri="{D42A27DB-BD31-4B8C-83A1-F6EECF244321}">
                <p14:modId xmlns:p14="http://schemas.microsoft.com/office/powerpoint/2010/main" val="2716938281"/>
              </p:ext>
            </p:extLst>
          </p:nvPr>
        </p:nvGraphicFramePr>
        <p:xfrm>
          <a:off x="457200" y="1600200"/>
          <a:ext cx="8229600" cy="3776346"/>
        </p:xfrm>
        <a:graphic>
          <a:graphicData uri="http://schemas.openxmlformats.org/drawingml/2006/table">
            <a:tbl>
              <a:tblPr/>
              <a:tblGrid>
                <a:gridCol w="850900"/>
                <a:gridCol w="5016500"/>
                <a:gridCol w="2362200"/>
              </a:tblGrid>
              <a:tr h="381000">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6">
                              <a:lumMod val="25000"/>
                            </a:schemeClr>
                          </a:solidFill>
                          <a:effectLst/>
                          <a:latin typeface="Times New Roman" pitchFamily="18" charset="0"/>
                          <a:ea typeface="SimSun" pitchFamily="2" charset="-122"/>
                          <a:cs typeface="Times New Roman" pitchFamily="18" charset="0"/>
                        </a:rPr>
                        <a:t>BCE</a:t>
                      </a:r>
                      <a:endParaRPr kumimoji="0" lang="en-US" sz="1800" b="0" i="0" u="none" strike="noStrike" cap="none" normalizeH="0" baseline="0" dirty="0" smtClean="0">
                        <a:ln>
                          <a:noFill/>
                        </a:ln>
                        <a:solidFill>
                          <a:schemeClr val="accent6">
                            <a:lumMod val="25000"/>
                          </a:schemeClr>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75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tab pos="1468438" algn="r"/>
                        </a:tabLst>
                      </a:pPr>
                      <a:r>
                        <a:rPr kumimoji="0" lang="en-US" sz="1800" b="1" i="0" u="none" strike="noStrike" cap="none" normalizeH="0" baseline="0" smtClean="0">
                          <a:ln>
                            <a:noFill/>
                          </a:ln>
                          <a:solidFill>
                            <a:schemeClr val="accent6">
                              <a:lumMod val="25000"/>
                            </a:schemeClr>
                          </a:solidFill>
                          <a:effectLst/>
                          <a:latin typeface="Times New Roman" pitchFamily="18" charset="0"/>
                          <a:ea typeface="SimSun" pitchFamily="2" charset="-122"/>
                          <a:cs typeface="Times New Roman" pitchFamily="18" charset="0"/>
                        </a:rPr>
                        <a:t>Kings </a:t>
                      </a:r>
                      <a:endParaRPr kumimoji="0" lang="en-US" sz="1800" b="0" i="0" u="none" strike="noStrike" cap="none" normalizeH="0" baseline="0" smtClean="0">
                        <a:ln>
                          <a:noFill/>
                        </a:ln>
                        <a:solidFill>
                          <a:schemeClr val="accent6">
                            <a:lumMod val="25000"/>
                          </a:schemeClr>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75000"/>
                      </a:schemeClr>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accent6">
                              <a:lumMod val="25000"/>
                            </a:schemeClr>
                          </a:solidFill>
                          <a:effectLst/>
                          <a:latin typeface="Times New Roman" pitchFamily="18" charset="0"/>
                          <a:ea typeface="SimSun" pitchFamily="2" charset="-122"/>
                          <a:cs typeface="Times New Roman" pitchFamily="18" charset="0"/>
                        </a:rPr>
                        <a:t>Prophets</a:t>
                      </a:r>
                      <a:endParaRPr kumimoji="0" lang="en-US" sz="1800" b="0" i="0" u="none" strike="noStrike" cap="none" normalizeH="0" baseline="0" dirty="0" smtClean="0">
                        <a:ln>
                          <a:noFill/>
                        </a:ln>
                        <a:solidFill>
                          <a:schemeClr val="accent6">
                            <a:lumMod val="25000"/>
                          </a:schemeClr>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75000"/>
                      </a:schemeClr>
                    </a:solidFill>
                  </a:tcPr>
                </a:tc>
              </a:tr>
              <a:tr h="11890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1050</a:t>
                      </a:r>
                      <a:endParaRPr kumimoji="0" lang="en-US" sz="18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CC"/>
                          </a:solidFill>
                          <a:effectLst/>
                          <a:latin typeface="Times New Roman" pitchFamily="18" charset="0"/>
                          <a:ea typeface="SimSun" pitchFamily="2" charset="-122"/>
                          <a:cs typeface="Times New Roman" pitchFamily="18" charset="0"/>
                        </a:rPr>
                        <a:t>Saul</a:t>
                      </a:r>
                      <a:r>
                        <a:rPr kumimoji="0" lang="en-US"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(he starts great, but is rejected by God) Son, Jonathan, is David’s friend, daughter Michal becomes David’s wife.</a:t>
                      </a:r>
                      <a:endParaRPr kumimoji="0" lang="en-US" sz="18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9900"/>
                          </a:solidFill>
                          <a:effectLst/>
                          <a:latin typeface="Times New Roman" pitchFamily="18" charset="0"/>
                          <a:ea typeface="SimSun" pitchFamily="2" charset="-122"/>
                          <a:cs typeface="Times New Roman" pitchFamily="18" charset="0"/>
                        </a:rPr>
                        <a:t>Samuel</a:t>
                      </a:r>
                      <a:endParaRPr kumimoji="0" lang="en-US" sz="1800" b="1" i="0" u="none" strike="noStrike" cap="none" normalizeH="0" baseline="0" dirty="0" smtClean="0">
                        <a:ln>
                          <a:noFill/>
                        </a:ln>
                        <a:solidFill>
                          <a:srgbClr val="009900"/>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04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1010</a:t>
                      </a:r>
                      <a:endParaRPr kumimoji="0" lang="en-US" sz="18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CC"/>
                          </a:solidFill>
                          <a:effectLst/>
                          <a:latin typeface="Times New Roman" pitchFamily="18" charset="0"/>
                          <a:ea typeface="SimSun" pitchFamily="2" charset="-122"/>
                          <a:cs typeface="Times New Roman" pitchFamily="18" charset="0"/>
                        </a:rPr>
                        <a:t>David</a:t>
                      </a:r>
                      <a:r>
                        <a:rPr kumimoji="0" lang="en-US"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The greatest king of Israel. Wins the most territory. “A man after God’s own heart.” Wrote many of the Psalms. Sinned but repented.</a:t>
                      </a:r>
                    </a:p>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9900"/>
                          </a:solidFill>
                          <a:effectLst/>
                          <a:latin typeface="Times New Roman" pitchFamily="18" charset="0"/>
                          <a:ea typeface="SimSun" pitchFamily="2" charset="-122"/>
                          <a:cs typeface="Times New Roman" pitchFamily="18" charset="0"/>
                        </a:rPr>
                        <a:t>Nathan</a:t>
                      </a:r>
                      <a:endParaRPr kumimoji="0" lang="en-US" sz="1800" b="1" i="0" u="none" strike="noStrike" cap="none" normalizeH="0" baseline="0" dirty="0" smtClean="0">
                        <a:ln>
                          <a:noFill/>
                        </a:ln>
                        <a:solidFill>
                          <a:srgbClr val="009900"/>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75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970</a:t>
                      </a:r>
                      <a:endParaRPr kumimoji="0" lang="en-US" sz="18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CC"/>
                          </a:solidFill>
                          <a:effectLst/>
                          <a:latin typeface="Times New Roman" pitchFamily="18" charset="0"/>
                          <a:ea typeface="SimSun" pitchFamily="2" charset="-122"/>
                          <a:cs typeface="Times New Roman" pitchFamily="18" charset="0"/>
                        </a:rPr>
                        <a:t>Solomon</a:t>
                      </a:r>
                      <a:r>
                        <a:rPr kumimoji="0" lang="en-US" sz="18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r>
                        <a:rPr kumimoji="0" lang="en-US" sz="1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Completed the temple. Peaceful kingdom. Known for wealth and wisdom. </a:t>
                      </a:r>
                      <a:endParaRPr kumimoji="0" lang="en-US" sz="18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1422594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90" name="Group 870"/>
          <p:cNvGraphicFramePr>
            <a:graphicFrameLocks noGrp="1"/>
          </p:cNvGraphicFramePr>
          <p:nvPr>
            <p:ph type="tbl" idx="1"/>
            <p:extLst>
              <p:ext uri="{D42A27DB-BD31-4B8C-83A1-F6EECF244321}">
                <p14:modId xmlns:p14="http://schemas.microsoft.com/office/powerpoint/2010/main" val="1295961419"/>
              </p:ext>
            </p:extLst>
          </p:nvPr>
        </p:nvGraphicFramePr>
        <p:xfrm>
          <a:off x="446638" y="838200"/>
          <a:ext cx="8077200" cy="5715006"/>
        </p:xfrm>
        <a:graphic>
          <a:graphicData uri="http://schemas.openxmlformats.org/drawingml/2006/table">
            <a:tbl>
              <a:tblPr>
                <a:effectLst>
                  <a:innerShdw blurRad="63500" dist="50800" dir="13500000">
                    <a:prstClr val="black">
                      <a:alpha val="50000"/>
                    </a:prstClr>
                  </a:innerShdw>
                </a:effectLst>
              </a:tblPr>
              <a:tblGrid>
                <a:gridCol w="533400"/>
                <a:gridCol w="2514600"/>
                <a:gridCol w="2590800"/>
                <a:gridCol w="2438400"/>
              </a:tblGrid>
              <a:tr h="2301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BCE</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Kings of Judah</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Kings of Israel</a:t>
                      </a:r>
                      <a:endParaRPr kumimoji="0" lang="en-US" sz="14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Prophets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195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Rehoboam</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1. Jeroboam</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900</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2.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Abijah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2. Nadab</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4">
                              <a:lumMod val="95000"/>
                              <a:lumOff val="5000"/>
                            </a:schemeClr>
                          </a:solidFill>
                          <a:effectLst/>
                          <a:latin typeface="Arial Narrow" pitchFamily="34" charset="0"/>
                          <a:ea typeface="SimSun" pitchFamily="2" charset="-122"/>
                          <a:cs typeface="Times New Roman" pitchFamily="18" charset="0"/>
                        </a:rPr>
                        <a:t>3. </a:t>
                      </a:r>
                      <a:r>
                        <a:rPr kumimoji="0" lang="en-US" sz="1200" b="1" i="0" u="none" strike="noStrike" cap="none" normalizeH="0" baseline="0" dirty="0" err="1" smtClean="0">
                          <a:ln>
                            <a:noFill/>
                          </a:ln>
                          <a:solidFill>
                            <a:schemeClr val="accent4">
                              <a:lumMod val="95000"/>
                              <a:lumOff val="5000"/>
                            </a:schemeClr>
                          </a:solidFill>
                          <a:effectLst/>
                          <a:latin typeface="Arial Narrow" pitchFamily="34" charset="0"/>
                          <a:ea typeface="SimSun" pitchFamily="2" charset="-122"/>
                          <a:cs typeface="Times New Roman" pitchFamily="18" charset="0"/>
                        </a:rPr>
                        <a:t>Asa</a:t>
                      </a:r>
                      <a:endParaRPr kumimoji="0" lang="en-US" sz="1200" b="0" i="0" u="none" strike="noStrike" cap="none" normalizeH="0" baseline="0" dirty="0" smtClean="0">
                        <a:ln>
                          <a:noFill/>
                        </a:ln>
                        <a:solidFill>
                          <a:schemeClr val="accent4">
                            <a:lumMod val="95000"/>
                            <a:lumOff val="5000"/>
                          </a:schemeClr>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3. Baasha</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4">
                            <a:lumMod val="95000"/>
                            <a:lumOff val="5000"/>
                          </a:schemeClr>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4. Elah</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accent4">
                            <a:lumMod val="95000"/>
                            <a:lumOff val="5000"/>
                          </a:schemeClr>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5.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Zimri</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4">
                              <a:lumMod val="95000"/>
                              <a:lumOff val="5000"/>
                            </a:schemeClr>
                          </a:solidFill>
                          <a:effectLst/>
                          <a:latin typeface="Arial Narrow" pitchFamily="34" charset="0"/>
                          <a:ea typeface="SimSun" pitchFamily="2" charset="-122"/>
                          <a:cs typeface="Times New Roman" pitchFamily="18" charset="0"/>
                        </a:rPr>
                        <a:t>4. Jehoshaphat</a:t>
                      </a:r>
                      <a:endParaRPr kumimoji="0" lang="en-US" sz="1200" b="0" i="0" u="none" strike="noStrike" cap="none" normalizeH="0" baseline="0" dirty="0" smtClean="0">
                        <a:ln>
                          <a:noFill/>
                        </a:ln>
                        <a:solidFill>
                          <a:schemeClr val="accent4">
                            <a:lumMod val="95000"/>
                            <a:lumOff val="5000"/>
                          </a:schemeClr>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6. Omri</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7</a:t>
                      </a:r>
                      <a:r>
                        <a:rPr kumimoji="0" lang="en-US" sz="1200" b="0" i="0" u="none" strike="noStrike" cap="none" normalizeH="0" baseline="0" dirty="0" smtClean="0">
                          <a:ln>
                            <a:noFill/>
                          </a:ln>
                          <a:solidFill>
                            <a:srgbClr val="FF7D7D"/>
                          </a:solidFill>
                          <a:effectLst/>
                          <a:latin typeface="Arial Narrow" pitchFamily="34" charset="0"/>
                          <a:ea typeface="SimSun" pitchFamily="2" charset="-122"/>
                          <a:cs typeface="Times New Roman" pitchFamily="18" charset="0"/>
                        </a:rPr>
                        <a:t>. </a:t>
                      </a:r>
                      <a:r>
                        <a:rPr kumimoji="0" lang="en-US" sz="1200" b="1" i="0" u="none" strike="noStrike" cap="none" normalizeH="0" baseline="0" dirty="0" smtClean="0">
                          <a:ln>
                            <a:noFill/>
                          </a:ln>
                          <a:solidFill>
                            <a:srgbClr val="C00000"/>
                          </a:solidFill>
                          <a:effectLst/>
                          <a:latin typeface="Arial Narrow" pitchFamily="34" charset="0"/>
                          <a:ea typeface="SimSun" pitchFamily="2" charset="-122"/>
                          <a:cs typeface="Times New Roman" pitchFamily="18" charset="0"/>
                        </a:rPr>
                        <a:t>Ahab (the worst)</a:t>
                      </a:r>
                      <a:endParaRPr kumimoji="0" lang="en-US" sz="1200" b="1" i="0" u="none" strike="noStrike" cap="none" normalizeH="0" baseline="0" dirty="0" smtClean="0">
                        <a:ln>
                          <a:noFill/>
                        </a:ln>
                        <a:solidFill>
                          <a:srgbClr val="C00000"/>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(Elijah </a:t>
                      </a:r>
                      <a:r>
                        <a:rPr kumimoji="0" lang="en-US" sz="12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Israel</a:t>
                      </a: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850</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5.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Jehoram</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8.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Ahaziah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(Elisha </a:t>
                      </a:r>
                      <a:r>
                        <a:rPr kumimoji="0" lang="en-US" sz="12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Israel</a:t>
                      </a: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6.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Ahaziah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9.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Joram</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Joel </a:t>
                      </a:r>
                      <a:r>
                        <a:rPr kumimoji="0" lang="en-US" sz="12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Judah</a:t>
                      </a: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(maybe)</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7. Queen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Athaliah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Jonah (to Nineveh) (approx)</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800</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8.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Joash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10. </a:t>
                      </a:r>
                      <a:r>
                        <a:rPr kumimoji="0" lang="en-US" sz="1200" b="1" i="0" u="none" strike="noStrike" cap="none" normalizeH="0" baseline="0" dirty="0" smtClean="0">
                          <a:ln>
                            <a:noFill/>
                          </a:ln>
                          <a:solidFill>
                            <a:schemeClr val="accent4">
                              <a:lumMod val="95000"/>
                              <a:lumOff val="5000"/>
                            </a:schemeClr>
                          </a:solidFill>
                          <a:effectLst/>
                          <a:latin typeface="Arial Narrow" pitchFamily="34" charset="0"/>
                          <a:ea typeface="SimSun" pitchFamily="2" charset="-122"/>
                          <a:cs typeface="Times New Roman" pitchFamily="18" charset="0"/>
                        </a:rPr>
                        <a:t>Jehu (OK, but still not great)</a:t>
                      </a:r>
                      <a:endParaRPr kumimoji="0" lang="en-US" sz="1200" b="1" i="0" u="none" strike="noStrike" cap="none" normalizeH="0" baseline="0" dirty="0" smtClean="0">
                        <a:ln>
                          <a:noFill/>
                        </a:ln>
                        <a:solidFill>
                          <a:schemeClr val="accent4">
                            <a:lumMod val="95000"/>
                            <a:lumOff val="5000"/>
                          </a:schemeClr>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Amos </a:t>
                      </a:r>
                      <a:r>
                        <a:rPr kumimoji="0" lang="en-US" sz="12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Israel</a:t>
                      </a: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1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11.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Jehoahaz</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Hosea </a:t>
                      </a:r>
                      <a:r>
                        <a:rPr kumimoji="0" lang="en-US" sz="12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Israel</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9.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Amaziah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12.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Jehoash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rgbClr val="009900"/>
                          </a:solidFill>
                          <a:effectLst/>
                          <a:latin typeface="Arial Narrow" pitchFamily="34" charset="0"/>
                          <a:ea typeface="SimSun" pitchFamily="2" charset="-122"/>
                          <a:cs typeface="Times New Roman" pitchFamily="18" charset="0"/>
                        </a:rPr>
                        <a:t>Isaiah</a:t>
                      </a:r>
                      <a:r>
                        <a:rPr kumimoji="0" lang="en-US" sz="1200" b="0" i="0" u="none" strike="noStrike" cap="none" normalizeH="0" baseline="0" dirty="0" smtClean="0">
                          <a:ln>
                            <a:noFill/>
                          </a:ln>
                          <a:solidFill>
                            <a:srgbClr val="009900"/>
                          </a:solidFill>
                          <a:effectLst/>
                          <a:latin typeface="Arial Narrow" pitchFamily="34" charset="0"/>
                          <a:ea typeface="SimSun" pitchFamily="2" charset="-122"/>
                          <a:cs typeface="Times New Roman" pitchFamily="18" charset="0"/>
                        </a:rPr>
                        <a:t> </a:t>
                      </a:r>
                      <a:r>
                        <a:rPr kumimoji="0" lang="en-US" sz="12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Judah</a:t>
                      </a: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(until Hezekiah)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accent4">
                              <a:lumMod val="95000"/>
                              <a:lumOff val="5000"/>
                            </a:schemeClr>
                          </a:solidFill>
                          <a:effectLst/>
                          <a:latin typeface="Arial Narrow" pitchFamily="34" charset="0"/>
                          <a:ea typeface="SimSun" pitchFamily="2" charset="-122"/>
                          <a:cs typeface="Times New Roman" pitchFamily="18" charset="0"/>
                        </a:rPr>
                        <a:t>10. Uzziah (Azariah)</a:t>
                      </a:r>
                      <a:endParaRPr kumimoji="0" lang="en-US" sz="1200" b="0" i="0" u="none" strike="noStrike" cap="none" normalizeH="0" baseline="0" smtClean="0">
                        <a:ln>
                          <a:noFill/>
                        </a:ln>
                        <a:solidFill>
                          <a:schemeClr val="accent4">
                            <a:lumMod val="95000"/>
                            <a:lumOff val="5000"/>
                          </a:schemeClr>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13. Jeroboam II</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750</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accent4">
                              <a:lumMod val="95000"/>
                              <a:lumOff val="5000"/>
                            </a:schemeClr>
                          </a:solidFill>
                          <a:effectLst/>
                          <a:latin typeface="Arial Narrow" pitchFamily="34" charset="0"/>
                          <a:ea typeface="SimSun" pitchFamily="2" charset="-122"/>
                          <a:cs typeface="Times New Roman" pitchFamily="18" charset="0"/>
                        </a:rPr>
                        <a:t>11. </a:t>
                      </a:r>
                      <a:r>
                        <a:rPr kumimoji="0" lang="en-US" sz="1200" b="1" i="0" u="none" strike="noStrike" cap="none" normalizeH="0" baseline="0" dirty="0" err="1" smtClean="0">
                          <a:ln>
                            <a:noFill/>
                          </a:ln>
                          <a:solidFill>
                            <a:schemeClr val="accent4">
                              <a:lumMod val="95000"/>
                              <a:lumOff val="5000"/>
                            </a:schemeClr>
                          </a:solidFill>
                          <a:effectLst/>
                          <a:latin typeface="Arial Narrow" pitchFamily="34" charset="0"/>
                          <a:ea typeface="SimSun" pitchFamily="2" charset="-122"/>
                          <a:cs typeface="Times New Roman" pitchFamily="18" charset="0"/>
                        </a:rPr>
                        <a:t>Jotham</a:t>
                      </a:r>
                      <a:endParaRPr kumimoji="0" lang="en-US" sz="1200" b="0" i="0" u="none" strike="noStrike" cap="none" normalizeH="0" baseline="0" dirty="0" smtClean="0">
                        <a:ln>
                          <a:noFill/>
                        </a:ln>
                        <a:solidFill>
                          <a:schemeClr val="accent4">
                            <a:lumMod val="95000"/>
                            <a:lumOff val="5000"/>
                          </a:schemeClr>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14. Zechariah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Micah </a:t>
                      </a:r>
                      <a:r>
                        <a:rPr kumimoji="0" lang="en-US" sz="1200" b="1"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Judah</a:t>
                      </a: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 (until Hezekiah)</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12. Ahaz</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15.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Shallum</a:t>
                      </a: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16.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Menahem</a:t>
                      </a:r>
                      <a:endPar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17.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Pekahiah</a:t>
                      </a: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18.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Pekah</a:t>
                      </a: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19.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Hoshea</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725</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CCFFCC"/>
                          </a:solidFill>
                          <a:effectLst/>
                          <a:latin typeface="Arial Narrow" pitchFamily="34" charset="0"/>
                          <a:ea typeface="SimSun" pitchFamily="2" charset="-122"/>
                          <a:cs typeface="Times New Roman" pitchFamily="18" charset="0"/>
                        </a:rPr>
                        <a:t>13. HEZEKIAH  (Best)</a:t>
                      </a:r>
                      <a:endParaRPr kumimoji="0" lang="en-US" sz="1200" b="0" i="0" u="none" strike="noStrike" cap="none" normalizeH="0" baseline="0" dirty="0" smtClean="0">
                        <a:ln>
                          <a:noFill/>
                        </a:ln>
                        <a:solidFill>
                          <a:srgbClr val="CCFFCC"/>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CC"/>
                          </a:solidFill>
                          <a:effectLst/>
                          <a:latin typeface="Arial Narrow" pitchFamily="34" charset="0"/>
                          <a:ea typeface="SimSun" pitchFamily="2" charset="-122"/>
                          <a:cs typeface="Times New Roman" pitchFamily="18" charset="0"/>
                        </a:rPr>
                        <a:t>722 fall of Samaria to the Assyrians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6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14. Manasseh</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Nahum (to Nineveh) (approx)</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650</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15. Amon</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rgbClr val="009900"/>
                          </a:solidFill>
                          <a:effectLst/>
                          <a:latin typeface="Arial Narrow" pitchFamily="34" charset="0"/>
                          <a:ea typeface="SimSun" pitchFamily="2" charset="-122"/>
                          <a:cs typeface="Times New Roman" pitchFamily="18" charset="0"/>
                        </a:rPr>
                        <a:t>Jeremiah</a:t>
                      </a:r>
                      <a:r>
                        <a:rPr kumimoji="0" lang="en-US" sz="1200" b="0" i="0" u="none" strike="noStrike" cap="none" normalizeH="0" baseline="0" dirty="0" smtClean="0">
                          <a:ln>
                            <a:noFill/>
                          </a:ln>
                          <a:solidFill>
                            <a:srgbClr val="009900"/>
                          </a:solidFill>
                          <a:effectLst/>
                          <a:latin typeface="Arial Narrow" pitchFamily="34" charset="0"/>
                          <a:ea typeface="SimSun" pitchFamily="2" charset="-122"/>
                          <a:cs typeface="Times New Roman" pitchFamily="18" charset="0"/>
                        </a:rPr>
                        <a:t> </a:t>
                      </a: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Zephaniah,  (exile)</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CCFFCC"/>
                          </a:solidFill>
                          <a:effectLst/>
                          <a:latin typeface="Arial Narrow" pitchFamily="34" charset="0"/>
                          <a:ea typeface="SimSun" pitchFamily="2" charset="-122"/>
                          <a:cs typeface="Times New Roman" pitchFamily="18" charset="0"/>
                        </a:rPr>
                        <a:t>16. JOSIAH (Best)</a:t>
                      </a:r>
                      <a:endParaRPr kumimoji="0" lang="en-US" sz="1200" b="0" i="0" u="none" strike="noStrike" cap="none" normalizeH="0" baseline="0" dirty="0" smtClean="0">
                        <a:ln>
                          <a:noFill/>
                        </a:ln>
                        <a:solidFill>
                          <a:srgbClr val="CCFFCC"/>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17. Jehoahaz</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Habakkuk (approx)</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5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rPr>
                        <a:t>600</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18. </a:t>
                      </a:r>
                      <a:r>
                        <a:rPr kumimoji="0" lang="en-US" sz="1200" b="0" i="0" u="none" strike="noStrike" cap="none" normalizeH="0" baseline="0" dirty="0" err="1" smtClean="0">
                          <a:ln>
                            <a:noFill/>
                          </a:ln>
                          <a:solidFill>
                            <a:schemeClr val="tx1"/>
                          </a:solidFill>
                          <a:effectLst/>
                          <a:latin typeface="Arial Narrow" pitchFamily="34" charset="0"/>
                          <a:ea typeface="SimSun" pitchFamily="2" charset="-122"/>
                          <a:cs typeface="Times New Roman" pitchFamily="18" charset="0"/>
                        </a:rPr>
                        <a:t>Jehoiakim</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sng" strike="noStrike" cap="none" normalizeH="0" baseline="0" dirty="0" smtClean="0">
                          <a:ln>
                            <a:noFill/>
                          </a:ln>
                          <a:solidFill>
                            <a:srgbClr val="009900"/>
                          </a:solidFill>
                          <a:effectLst/>
                          <a:latin typeface="Arial Narrow" pitchFamily="34" charset="0"/>
                          <a:ea typeface="SimSun" pitchFamily="2" charset="-122"/>
                          <a:cs typeface="Times New Roman" pitchFamily="18" charset="0"/>
                        </a:rPr>
                        <a:t>Ezekiel</a:t>
                      </a: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 Daniel</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19. Jehoiachin</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Obadiah (to Edom)</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8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20. Zedekiah</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Haggai, Zechariah</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FFFFCC"/>
                          </a:solidFill>
                          <a:effectLst/>
                          <a:latin typeface="Arial Narrow" pitchFamily="34" charset="0"/>
                          <a:ea typeface="SimSun" pitchFamily="2" charset="-122"/>
                          <a:cs typeface="Times New Roman" pitchFamily="18" charset="0"/>
                        </a:rPr>
                        <a:t>587 Fall of Jerusalem to Babylonians</a:t>
                      </a: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Narrow" pitchFamily="34" charset="0"/>
                          <a:ea typeface="SimSun" pitchFamily="2" charset="-122"/>
                          <a:cs typeface="Times New Roman" pitchFamily="18" charset="0"/>
                        </a:rPr>
                        <a:t>(Esther) (Ezra) (Nehemiah)</a:t>
                      </a:r>
                      <a:endParaRPr kumimoji="0" lang="en-US" sz="1200" b="0" i="0" u="none" strike="noStrike" cap="none" normalizeH="0" baseline="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Narrow" pitchFamily="34" charset="0"/>
                          <a:ea typeface="SimSun" pitchFamily="2" charset="-122"/>
                          <a:cs typeface="Times New Roman" pitchFamily="18" charset="0"/>
                        </a:rPr>
                        <a:t>Malachi</a:t>
                      </a:r>
                      <a:endParaRPr kumimoji="0" lang="en-US" sz="1200" b="0" i="0" u="none" strike="noStrike" cap="none" normalizeH="0" baseline="0" dirty="0" smtClean="0">
                        <a:ln>
                          <a:noFill/>
                        </a:ln>
                        <a:solidFill>
                          <a:schemeClr val="tx1"/>
                        </a:solidFill>
                        <a:effectLst/>
                        <a:latin typeface="Arial" charset="0"/>
                        <a:ea typeface="SimSun" pitchFamily="2" charset="-122"/>
                        <a:cs typeface="Times New Roman" pitchFamily="18" charset="0"/>
                      </a:endParaRPr>
                    </a:p>
                  </a:txBody>
                  <a:tcPr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482" name="Text Box 650"/>
          <p:cNvSpPr txBox="1">
            <a:spLocks noChangeArrowheads="1"/>
          </p:cNvSpPr>
          <p:nvPr/>
        </p:nvSpPr>
        <p:spPr bwMode="auto">
          <a:xfrm>
            <a:off x="446638" y="228600"/>
            <a:ext cx="8087762" cy="461665"/>
          </a:xfrm>
          <a:prstGeom prst="rect">
            <a:avLst/>
          </a:prstGeom>
          <a:noFill/>
          <a:ln w="9525">
            <a:noFill/>
            <a:miter lim="800000"/>
            <a:headEnd/>
            <a:tailEnd/>
          </a:ln>
        </p:spPr>
        <p:txBody>
          <a:bodyPr wrap="square">
            <a:spAutoFit/>
          </a:bodyPr>
          <a:lstStyle/>
          <a:p>
            <a:pPr>
              <a:spcBef>
                <a:spcPct val="50000"/>
              </a:spcBef>
            </a:pPr>
            <a:r>
              <a:rPr lang="en-US" sz="2400" dirty="0">
                <a:solidFill>
                  <a:srgbClr val="A7099C"/>
                </a:solidFill>
              </a:rPr>
              <a:t>Kings of Israel (north) and Judah (South) after Solomon</a:t>
            </a:r>
          </a:p>
        </p:txBody>
      </p:sp>
    </p:spTree>
    <p:extLst>
      <p:ext uri="{BB962C8B-B14F-4D97-AF65-F5344CB8AC3E}">
        <p14:creationId xmlns:p14="http://schemas.microsoft.com/office/powerpoint/2010/main" val="1094496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b="1" smtClean="0"/>
              <a:t>Prophetic themes</a:t>
            </a:r>
          </a:p>
        </p:txBody>
      </p:sp>
      <p:sp>
        <p:nvSpPr>
          <p:cNvPr id="6147" name="Rectangle 3"/>
          <p:cNvSpPr>
            <a:spLocks noGrp="1" noChangeArrowheads="1"/>
          </p:cNvSpPr>
          <p:nvPr>
            <p:ph type="body" idx="1"/>
          </p:nvPr>
        </p:nvSpPr>
        <p:spPr>
          <a:ln>
            <a:solidFill>
              <a:schemeClr val="accent1"/>
            </a:solidFill>
          </a:ln>
        </p:spPr>
        <p:txBody>
          <a:bodyPr/>
          <a:lstStyle/>
          <a:p>
            <a:pPr eaLnBrk="1" hangingPunct="1">
              <a:lnSpc>
                <a:spcPct val="90000"/>
              </a:lnSpc>
            </a:pPr>
            <a:r>
              <a:rPr lang="en-US" altLang="en-US" sz="2400" dirty="0" smtClean="0"/>
              <a:t>God is righteous and demands that his people worship him exclusively. Unlike other ancient god’s, </a:t>
            </a:r>
            <a:r>
              <a:rPr lang="en-US" altLang="en-US" sz="2400" dirty="0" smtClean="0">
                <a:solidFill>
                  <a:srgbClr val="A50021"/>
                </a:solidFill>
              </a:rPr>
              <a:t>he is jealous</a:t>
            </a:r>
            <a:r>
              <a:rPr lang="en-US" altLang="en-US" sz="2400" dirty="0" smtClean="0"/>
              <a:t>. </a:t>
            </a:r>
          </a:p>
          <a:p>
            <a:pPr eaLnBrk="1" hangingPunct="1">
              <a:lnSpc>
                <a:spcPct val="90000"/>
              </a:lnSpc>
            </a:pPr>
            <a:r>
              <a:rPr lang="en-US" altLang="en-US" sz="2400" dirty="0" smtClean="0">
                <a:solidFill>
                  <a:srgbClr val="C00000"/>
                </a:solidFill>
              </a:rPr>
              <a:t>No idols</a:t>
            </a:r>
            <a:r>
              <a:rPr lang="en-US" altLang="en-US" sz="2400" dirty="0" smtClean="0"/>
              <a:t>. He cannot be expressed through material images and those who try become guilty of idolatry. </a:t>
            </a:r>
          </a:p>
          <a:p>
            <a:pPr eaLnBrk="1" hangingPunct="1">
              <a:lnSpc>
                <a:spcPct val="90000"/>
              </a:lnSpc>
            </a:pPr>
            <a:r>
              <a:rPr lang="en-US" altLang="en-US" sz="2400" dirty="0" smtClean="0"/>
              <a:t>Demands for </a:t>
            </a:r>
            <a:r>
              <a:rPr lang="en-US" altLang="en-US" sz="2400" dirty="0" smtClean="0">
                <a:solidFill>
                  <a:srgbClr val="A50021"/>
                </a:solidFill>
              </a:rPr>
              <a:t>social justice</a:t>
            </a:r>
            <a:r>
              <a:rPr lang="en-US" altLang="en-US" sz="2400" dirty="0" smtClean="0"/>
              <a:t>. Israel’s god is a champion of the poor, powerless, and vulnerable. </a:t>
            </a:r>
          </a:p>
          <a:p>
            <a:pPr eaLnBrk="1" hangingPunct="1">
              <a:lnSpc>
                <a:spcPct val="90000"/>
              </a:lnSpc>
            </a:pPr>
            <a:r>
              <a:rPr lang="en-US" altLang="en-US" sz="2400" dirty="0" smtClean="0"/>
              <a:t>Prophets are </a:t>
            </a:r>
            <a:r>
              <a:rPr lang="en-US" altLang="en-US" sz="2400" dirty="0" smtClean="0">
                <a:solidFill>
                  <a:srgbClr val="A50021"/>
                </a:solidFill>
              </a:rPr>
              <a:t>baffled and outraged </a:t>
            </a:r>
            <a:r>
              <a:rPr lang="en-US" altLang="en-US" sz="2400" dirty="0" smtClean="0"/>
              <a:t>at the extent of people’s disobedience. </a:t>
            </a:r>
          </a:p>
          <a:p>
            <a:pPr eaLnBrk="1" hangingPunct="1">
              <a:lnSpc>
                <a:spcPct val="90000"/>
              </a:lnSpc>
            </a:pPr>
            <a:r>
              <a:rPr lang="en-US" altLang="en-US" sz="2400" dirty="0" smtClean="0"/>
              <a:t>Pre-exilic prophets </a:t>
            </a:r>
            <a:r>
              <a:rPr lang="en-US" altLang="en-US" sz="2400" dirty="0" smtClean="0">
                <a:solidFill>
                  <a:srgbClr val="A50021"/>
                </a:solidFill>
              </a:rPr>
              <a:t>emphasize doom</a:t>
            </a:r>
            <a:r>
              <a:rPr lang="en-US" altLang="en-US" sz="2400" dirty="0" smtClean="0"/>
              <a:t>, while later ones offer </a:t>
            </a:r>
            <a:r>
              <a:rPr lang="en-US" altLang="en-US" sz="2400" dirty="0" smtClean="0">
                <a:solidFill>
                  <a:srgbClr val="A50021"/>
                </a:solidFill>
              </a:rPr>
              <a:t>comfort and hope</a:t>
            </a:r>
            <a:r>
              <a:rPr lang="en-US" altLang="en-US" sz="2400" dirty="0" smtClean="0"/>
              <a:t>. Restoration.</a:t>
            </a:r>
          </a:p>
          <a:p>
            <a:pPr eaLnBrk="1" hangingPunct="1">
              <a:lnSpc>
                <a:spcPct val="90000"/>
              </a:lnSpc>
            </a:pPr>
            <a:endParaRPr lang="en-US" alt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b="1" smtClean="0"/>
              <a:t>Prophetic Drama</a:t>
            </a:r>
          </a:p>
        </p:txBody>
      </p:sp>
      <p:sp>
        <p:nvSpPr>
          <p:cNvPr id="7171" name="Rectangle 3"/>
          <p:cNvSpPr>
            <a:spLocks noGrp="1" noChangeArrowheads="1"/>
          </p:cNvSpPr>
          <p:nvPr>
            <p:ph type="body" idx="1"/>
          </p:nvPr>
        </p:nvSpPr>
        <p:spPr/>
        <p:txBody>
          <a:bodyPr/>
          <a:lstStyle/>
          <a:p>
            <a:pPr eaLnBrk="1" hangingPunct="1">
              <a:lnSpc>
                <a:spcPct val="80000"/>
              </a:lnSpc>
              <a:buFontTx/>
              <a:buNone/>
            </a:pPr>
            <a:r>
              <a:rPr lang="en-US" altLang="en-US" sz="2400" b="1" dirty="0" smtClean="0">
                <a:solidFill>
                  <a:srgbClr val="A50021"/>
                </a:solidFill>
              </a:rPr>
              <a:t>Isaiah</a:t>
            </a:r>
            <a:r>
              <a:rPr lang="en-US" altLang="en-US" sz="2400" dirty="0" smtClean="0">
                <a:solidFill>
                  <a:srgbClr val="A50021"/>
                </a:solidFill>
              </a:rPr>
              <a:t>:</a:t>
            </a:r>
            <a:r>
              <a:rPr lang="en-US" altLang="en-US" sz="2400" dirty="0" smtClean="0"/>
              <a:t> naked except for a loin cloth paraded through Jerusalem to illustrate the city’s imminent humiliation and ruin.</a:t>
            </a:r>
          </a:p>
          <a:p>
            <a:pPr eaLnBrk="1" hangingPunct="1">
              <a:lnSpc>
                <a:spcPct val="80000"/>
              </a:lnSpc>
              <a:buFontTx/>
              <a:buNone/>
            </a:pPr>
            <a:r>
              <a:rPr lang="en-US" altLang="en-US" sz="2400" b="1" dirty="0" smtClean="0">
                <a:solidFill>
                  <a:srgbClr val="A50021"/>
                </a:solidFill>
              </a:rPr>
              <a:t>Jeremiah</a:t>
            </a:r>
            <a:r>
              <a:rPr lang="en-US" altLang="en-US" sz="2400" dirty="0" smtClean="0">
                <a:solidFill>
                  <a:srgbClr val="A50021"/>
                </a:solidFill>
              </a:rPr>
              <a:t>:</a:t>
            </a:r>
            <a:r>
              <a:rPr lang="en-US" altLang="en-US" sz="2400" dirty="0" smtClean="0">
                <a:solidFill>
                  <a:srgbClr val="C00000"/>
                </a:solidFill>
              </a:rPr>
              <a:t> </a:t>
            </a:r>
            <a:r>
              <a:rPr lang="en-US" altLang="en-US" sz="2400" dirty="0" smtClean="0"/>
              <a:t>wore a yoke of wood, then a yoke of iron to symbolize the coming Babylonian oppression.</a:t>
            </a:r>
          </a:p>
          <a:p>
            <a:pPr eaLnBrk="1" hangingPunct="1">
              <a:lnSpc>
                <a:spcPct val="80000"/>
              </a:lnSpc>
              <a:buFontTx/>
              <a:buNone/>
            </a:pPr>
            <a:r>
              <a:rPr lang="en-US" altLang="en-US" sz="2400" b="1" dirty="0" smtClean="0">
                <a:solidFill>
                  <a:srgbClr val="A50021"/>
                </a:solidFill>
              </a:rPr>
              <a:t>Ezekiel</a:t>
            </a:r>
            <a:r>
              <a:rPr lang="en-US" altLang="en-US" sz="2400" dirty="0" smtClean="0">
                <a:solidFill>
                  <a:srgbClr val="A50021"/>
                </a:solidFill>
              </a:rPr>
              <a:t>:</a:t>
            </a:r>
            <a:r>
              <a:rPr lang="en-US" altLang="en-US" sz="2400" dirty="0" smtClean="0">
                <a:solidFill>
                  <a:srgbClr val="C00000"/>
                </a:solidFill>
              </a:rPr>
              <a:t> </a:t>
            </a:r>
            <a:r>
              <a:rPr lang="en-US" altLang="en-US" sz="2400" dirty="0" smtClean="0"/>
              <a:t>Cooked food over human excrement to symbolize the unclean food the people will be forced to eat in exile. And he lay tied up and mute for 190 days on one side &amp; for 40 days on the other to symbolize the number of years Israel and Judah would be in exile. </a:t>
            </a:r>
          </a:p>
          <a:p>
            <a:pPr eaLnBrk="1" hangingPunct="1">
              <a:lnSpc>
                <a:spcPct val="80000"/>
              </a:lnSpc>
            </a:pPr>
            <a:r>
              <a:rPr lang="en-US" altLang="en-US" sz="2400" dirty="0" smtClean="0">
                <a:solidFill>
                  <a:srgbClr val="A50021"/>
                </a:solidFill>
              </a:rPr>
              <a:t>Such dramatic displays forced people to pay attention, and they still present strong images that demand our attention.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b="1" smtClean="0"/>
              <a:t>Prophetic form</a:t>
            </a:r>
          </a:p>
        </p:txBody>
      </p:sp>
      <p:sp>
        <p:nvSpPr>
          <p:cNvPr id="8195" name="Rectangle 3"/>
          <p:cNvSpPr>
            <a:spLocks noGrp="1" noChangeArrowheads="1"/>
          </p:cNvSpPr>
          <p:nvPr>
            <p:ph type="body" idx="1"/>
          </p:nvPr>
        </p:nvSpPr>
        <p:spPr/>
        <p:txBody>
          <a:bodyPr/>
          <a:lstStyle/>
          <a:p>
            <a:pPr eaLnBrk="1" hangingPunct="1">
              <a:lnSpc>
                <a:spcPct val="80000"/>
              </a:lnSpc>
              <a:buFontTx/>
              <a:buNone/>
            </a:pPr>
            <a:r>
              <a:rPr lang="en-US" altLang="en-US" sz="2400" b="1" dirty="0" smtClean="0">
                <a:solidFill>
                  <a:srgbClr val="C00000"/>
                </a:solidFill>
              </a:rPr>
              <a:t>Poetry &amp; narrative</a:t>
            </a:r>
            <a:endParaRPr lang="en-US" altLang="en-US" sz="2400" dirty="0" smtClean="0">
              <a:solidFill>
                <a:srgbClr val="C00000"/>
              </a:solidFill>
            </a:endParaRPr>
          </a:p>
          <a:p>
            <a:pPr eaLnBrk="1" hangingPunct="1">
              <a:lnSpc>
                <a:spcPct val="80000"/>
              </a:lnSpc>
            </a:pPr>
            <a:r>
              <a:rPr lang="en-US" altLang="en-US" sz="2400" dirty="0" smtClean="0"/>
              <a:t>Much of the prophetic literature is written as poetry</a:t>
            </a:r>
          </a:p>
          <a:p>
            <a:pPr lvl="1" eaLnBrk="1" hangingPunct="1">
              <a:lnSpc>
                <a:spcPct val="80000"/>
              </a:lnSpc>
            </a:pPr>
            <a:r>
              <a:rPr lang="en-US" altLang="en-US" sz="2000" dirty="0" smtClean="0"/>
              <a:t>Does this mean that’s the way the prophets spoke?</a:t>
            </a:r>
          </a:p>
          <a:p>
            <a:pPr lvl="1" eaLnBrk="1" hangingPunct="1">
              <a:lnSpc>
                <a:spcPct val="80000"/>
              </a:lnSpc>
            </a:pPr>
            <a:r>
              <a:rPr lang="en-US" altLang="en-US" sz="2000" dirty="0" smtClean="0"/>
              <a:t>Or is it because that’s the way it was recorded? No one knows for sure. </a:t>
            </a:r>
          </a:p>
          <a:p>
            <a:pPr eaLnBrk="1" hangingPunct="1">
              <a:lnSpc>
                <a:spcPct val="80000"/>
              </a:lnSpc>
            </a:pPr>
            <a:r>
              <a:rPr lang="en-US" altLang="en-US" sz="2400" dirty="0" smtClean="0"/>
              <a:t>Continues with the same kinds of parallelism </a:t>
            </a:r>
          </a:p>
          <a:p>
            <a:pPr lvl="1" eaLnBrk="1" hangingPunct="1">
              <a:lnSpc>
                <a:spcPct val="80000"/>
              </a:lnSpc>
            </a:pPr>
            <a:r>
              <a:rPr lang="en-US" altLang="en-US" sz="2000" dirty="0" smtClean="0"/>
              <a:t>(</a:t>
            </a:r>
            <a:r>
              <a:rPr lang="en-US" altLang="en-US" sz="2000" dirty="0" smtClean="0">
                <a:solidFill>
                  <a:srgbClr val="A50021"/>
                </a:solidFill>
              </a:rPr>
              <a:t>synonymous</a:t>
            </a:r>
            <a:r>
              <a:rPr lang="en-US" altLang="en-US" sz="2000" dirty="0" smtClean="0"/>
              <a:t>/same, </a:t>
            </a:r>
            <a:r>
              <a:rPr lang="en-US" altLang="en-US" sz="2000" dirty="0" smtClean="0">
                <a:solidFill>
                  <a:srgbClr val="A50021"/>
                </a:solidFill>
              </a:rPr>
              <a:t>antithetic</a:t>
            </a:r>
            <a:r>
              <a:rPr lang="en-US" altLang="en-US" sz="2000" dirty="0" smtClean="0"/>
              <a:t>/opposite, </a:t>
            </a:r>
            <a:r>
              <a:rPr lang="en-US" altLang="en-US" sz="2000" dirty="0" smtClean="0">
                <a:solidFill>
                  <a:srgbClr val="A50021"/>
                </a:solidFill>
              </a:rPr>
              <a:t>synthetic</a:t>
            </a:r>
            <a:r>
              <a:rPr lang="en-US" altLang="en-US" sz="2000" dirty="0" smtClean="0"/>
              <a:t>/cause &amp; effect)</a:t>
            </a:r>
          </a:p>
          <a:p>
            <a:pPr eaLnBrk="1" hangingPunct="1">
              <a:lnSpc>
                <a:spcPct val="80000"/>
              </a:lnSpc>
            </a:pPr>
            <a:r>
              <a:rPr lang="en-US" altLang="en-US" sz="2400" dirty="0" smtClean="0"/>
              <a:t>Much </a:t>
            </a:r>
            <a:r>
              <a:rPr lang="en-US" altLang="en-US" sz="2400" dirty="0" smtClean="0">
                <a:solidFill>
                  <a:srgbClr val="A50021"/>
                </a:solidFill>
              </a:rPr>
              <a:t>simile and metaphor </a:t>
            </a:r>
            <a:r>
              <a:rPr lang="en-US" altLang="en-US" sz="2400" dirty="0" smtClean="0"/>
              <a:t>and </a:t>
            </a:r>
            <a:r>
              <a:rPr lang="en-US" altLang="en-US" sz="2400" dirty="0" smtClean="0">
                <a:solidFill>
                  <a:srgbClr val="A50021"/>
                </a:solidFill>
              </a:rPr>
              <a:t>allegory</a:t>
            </a:r>
          </a:p>
          <a:p>
            <a:pPr eaLnBrk="1" hangingPunct="1">
              <a:lnSpc>
                <a:spcPct val="80000"/>
              </a:lnSpc>
            </a:pPr>
            <a:r>
              <a:rPr lang="en-US" altLang="en-US" sz="2400" dirty="0" smtClean="0"/>
              <a:t>How is it presented in your Bible version?</a:t>
            </a:r>
          </a:p>
          <a:p>
            <a:pPr lvl="1" eaLnBrk="1" hangingPunct="1">
              <a:lnSpc>
                <a:spcPct val="80000"/>
              </a:lnSpc>
            </a:pPr>
            <a:r>
              <a:rPr lang="en-US" altLang="en-US" sz="2000" dirty="0" smtClean="0"/>
              <a:t>In the King James Version (KJV), and many others, the poetry is </a:t>
            </a:r>
            <a:r>
              <a:rPr lang="en-US" altLang="en-US" sz="2000" dirty="0" smtClean="0">
                <a:solidFill>
                  <a:srgbClr val="A50021"/>
                </a:solidFill>
              </a:rPr>
              <a:t>written as prose</a:t>
            </a:r>
            <a:r>
              <a:rPr lang="en-US" altLang="en-US" sz="2000" dirty="0" smtClean="0"/>
              <a:t>; not laid out in lines as poetry. This makes the reading more difficult.  </a:t>
            </a:r>
          </a:p>
          <a:p>
            <a:pPr lvl="1" eaLnBrk="1" hangingPunct="1">
              <a:lnSpc>
                <a:spcPct val="80000"/>
              </a:lnSpc>
            </a:pPr>
            <a:r>
              <a:rPr lang="en-US" altLang="en-US" sz="2000" dirty="0" smtClean="0"/>
              <a:t>In later versions, poetry is </a:t>
            </a:r>
            <a:r>
              <a:rPr lang="en-US" altLang="en-US" sz="2000" dirty="0" smtClean="0">
                <a:solidFill>
                  <a:srgbClr val="A50021"/>
                </a:solidFill>
              </a:rPr>
              <a:t>written in lines </a:t>
            </a:r>
            <a:r>
              <a:rPr lang="en-US" altLang="en-US" sz="2000" dirty="0" smtClean="0"/>
              <a:t>that more easily expose the parallelism. Also there are spaces between oracles.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A51998A90BA94D9B4635189BE7C0FD" ma:contentTypeVersion="0" ma:contentTypeDescription="Create a new document." ma:contentTypeScope="" ma:versionID="47ded9ff022b04de9125b178e39f1638">
  <xsd:schema xmlns:xsd="http://www.w3.org/2001/XMLSchema" xmlns:xs="http://www.w3.org/2001/XMLSchema" xmlns:p="http://schemas.microsoft.com/office/2006/metadata/properties" targetNamespace="http://schemas.microsoft.com/office/2006/metadata/properties" ma:root="true" ma:fieldsID="9c416ec778705ccc1589f6b0520a01a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4E81BF-B2C4-4622-9D2F-0801560824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889D4128-CA2C-434D-8E58-E2950BFC2525}">
  <ds:schemaRefs>
    <ds:schemaRef ds:uri="http://www.w3.org/XML/1998/namespace"/>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purl.org/dc/term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C9BDB4F-E324-481C-9A52-8F7AF1E927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936</TotalTime>
  <Words>2464</Words>
  <Application>Microsoft Office PowerPoint</Application>
  <PresentationFormat>On-screen Show (4:3)</PresentationFormat>
  <Paragraphs>410</Paragraphs>
  <Slides>26</Slides>
  <Notes>22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宋体</vt:lpstr>
      <vt:lpstr>宋体</vt:lpstr>
      <vt:lpstr>Arial</vt:lpstr>
      <vt:lpstr>Arial Narrow</vt:lpstr>
      <vt:lpstr>Symbol</vt:lpstr>
      <vt:lpstr>Times New Roman</vt:lpstr>
      <vt:lpstr>Default Design</vt:lpstr>
      <vt:lpstr>The Prophets</vt:lpstr>
      <vt:lpstr>The three-part Hebrew Bible</vt:lpstr>
      <vt:lpstr>Christian Old Testament</vt:lpstr>
      <vt:lpstr>What is a prophet?</vt:lpstr>
      <vt:lpstr>United Kingdom</vt:lpstr>
      <vt:lpstr>PowerPoint Presentation</vt:lpstr>
      <vt:lpstr>Prophetic themes</vt:lpstr>
      <vt:lpstr>Prophetic Drama</vt:lpstr>
      <vt:lpstr>Prophetic form</vt:lpstr>
      <vt:lpstr>Oracles</vt:lpstr>
      <vt:lpstr>Timing</vt:lpstr>
      <vt:lpstr>PowerPoint Presentation</vt:lpstr>
      <vt:lpstr>Assyrian Empire</vt:lpstr>
      <vt:lpstr>Kings of Babylon &amp; Persia</vt:lpstr>
      <vt:lpstr>The three major prophets</vt:lpstr>
      <vt:lpstr>Isaiah of Jerusalem (Chapters 1-39)</vt:lpstr>
      <vt:lpstr>Jeremiah</vt:lpstr>
      <vt:lpstr>The Sign of the Yoke</vt:lpstr>
      <vt:lpstr>Ezekiel</vt:lpstr>
      <vt:lpstr>Dem (Them) Bones  From Ezekiel 37 </vt:lpstr>
      <vt:lpstr>Second Isaiah (40-55)</vt:lpstr>
      <vt:lpstr>Third Isaiah (chapters 56-66)</vt:lpstr>
      <vt:lpstr>Appeal to post-exile Jews</vt:lpstr>
      <vt:lpstr>Appeal to Christians</vt:lpstr>
      <vt:lpstr>Appeal to modern times</vt:lpstr>
      <vt:lpstr>“Swords to Plowshares”  (Isaiah 2:4)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Jonathan Klassen</dc:creator>
  <cp:lastModifiedBy>Jonathan Klassen</cp:lastModifiedBy>
  <cp:revision>49</cp:revision>
  <dcterms:created xsi:type="dcterms:W3CDTF">2008-12-16T02:50:25Z</dcterms:created>
  <dcterms:modified xsi:type="dcterms:W3CDTF">2016-07-21T09:55:04Z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0x01010038A51998A90BA94D9B4635189BE7C0FD</vt:lpwstr>
  </property>
  <property fmtid="{D5CDD505-2E9C-101B-9397-08002B2CF9AE}" pid="3" name="IsMyDocuments">
    <vt:bool>true</vt:bool>
  </property>
</Properties>
</file>